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344" r:id="rId3"/>
    <p:sldId id="345" r:id="rId4"/>
    <p:sldId id="346" r:id="rId5"/>
    <p:sldId id="347" r:id="rId6"/>
    <p:sldId id="266" r:id="rId7"/>
    <p:sldId id="270" r:id="rId8"/>
    <p:sldId id="336" r:id="rId9"/>
    <p:sldId id="329" r:id="rId10"/>
    <p:sldId id="337" r:id="rId11"/>
    <p:sldId id="332" r:id="rId12"/>
    <p:sldId id="338" r:id="rId13"/>
    <p:sldId id="331" r:id="rId14"/>
    <p:sldId id="339" r:id="rId15"/>
    <p:sldId id="330" r:id="rId16"/>
    <p:sldId id="340" r:id="rId17"/>
    <p:sldId id="335" r:id="rId18"/>
    <p:sldId id="341" r:id="rId19"/>
    <p:sldId id="334" r:id="rId20"/>
    <p:sldId id="342" r:id="rId21"/>
    <p:sldId id="333" r:id="rId22"/>
    <p:sldId id="343" r:id="rId23"/>
    <p:sldId id="328"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7">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9395" autoAdjust="0"/>
  </p:normalViewPr>
  <p:slideViewPr>
    <p:cSldViewPr snapToGrid="0">
      <p:cViewPr varScale="1">
        <p:scale>
          <a:sx n="69" d="100"/>
          <a:sy n="69" d="100"/>
        </p:scale>
        <p:origin x="542" y="77"/>
      </p:cViewPr>
      <p:guideLst>
        <p:guide orient="horz" pos="2127"/>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6C8BC0-7CEE-4C4C-A8D6-F659AE5BDC80}" type="datetimeFigureOut">
              <a:rPr lang="zh-CN" altLang="en-US" smtClean="0"/>
              <a:pPr/>
              <a:t>2019-03-19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190679-4B52-425D-B0C9-8171B783BFBD}" type="slidenum">
              <a:rPr lang="zh-CN" altLang="en-US" smtClean="0"/>
              <a:pPr/>
              <a:t>‹#›</a:t>
            </a:fld>
            <a:endParaRPr lang="zh-CN" altLang="en-US"/>
          </a:p>
        </p:txBody>
      </p:sp>
    </p:spTree>
    <p:extLst>
      <p:ext uri="{BB962C8B-B14F-4D97-AF65-F5344CB8AC3E}">
        <p14:creationId xmlns:p14="http://schemas.microsoft.com/office/powerpoint/2010/main" val="1609452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5E190679-4B52-425D-B0C9-8171B783BFBD}" type="slidenum">
              <a:rPr lang="zh-CN" altLang="en-US" smtClean="0"/>
              <a:pPr/>
              <a:t>1</a:t>
            </a:fld>
            <a:endParaRPr lang="zh-CN" altLang="en-US"/>
          </a:p>
        </p:txBody>
      </p:sp>
    </p:spTree>
    <p:extLst>
      <p:ext uri="{BB962C8B-B14F-4D97-AF65-F5344CB8AC3E}">
        <p14:creationId xmlns:p14="http://schemas.microsoft.com/office/powerpoint/2010/main" val="2948311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627E40-9D1D-4B56-9162-399B2F759A9F}" type="slidenum">
              <a:rPr lang="zh-CN" altLang="en-US" smtClean="0"/>
              <a:pPr/>
              <a:t>10</a:t>
            </a:fld>
            <a:endParaRPr lang="zh-CN" altLang="en-US"/>
          </a:p>
        </p:txBody>
      </p:sp>
    </p:spTree>
    <p:extLst>
      <p:ext uri="{BB962C8B-B14F-4D97-AF65-F5344CB8AC3E}">
        <p14:creationId xmlns:p14="http://schemas.microsoft.com/office/powerpoint/2010/main" val="3657667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627E40-9D1D-4B56-9162-399B2F759A9F}" type="slidenum">
              <a:rPr lang="zh-CN" altLang="en-US" smtClean="0"/>
              <a:pPr/>
              <a:t>11</a:t>
            </a:fld>
            <a:endParaRPr lang="zh-CN" altLang="en-US"/>
          </a:p>
        </p:txBody>
      </p:sp>
    </p:spTree>
    <p:extLst>
      <p:ext uri="{BB962C8B-B14F-4D97-AF65-F5344CB8AC3E}">
        <p14:creationId xmlns:p14="http://schemas.microsoft.com/office/powerpoint/2010/main" val="4054991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627E40-9D1D-4B56-9162-399B2F759A9F}" type="slidenum">
              <a:rPr lang="zh-CN" altLang="en-US" smtClean="0"/>
              <a:pPr/>
              <a:t>12</a:t>
            </a:fld>
            <a:endParaRPr lang="zh-CN" altLang="en-US"/>
          </a:p>
        </p:txBody>
      </p:sp>
    </p:spTree>
    <p:extLst>
      <p:ext uri="{BB962C8B-B14F-4D97-AF65-F5344CB8AC3E}">
        <p14:creationId xmlns:p14="http://schemas.microsoft.com/office/powerpoint/2010/main" val="1985954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627E40-9D1D-4B56-9162-399B2F759A9F}" type="slidenum">
              <a:rPr lang="zh-CN" altLang="en-US" smtClean="0"/>
              <a:pPr/>
              <a:t>13</a:t>
            </a:fld>
            <a:endParaRPr lang="zh-CN" altLang="en-US"/>
          </a:p>
        </p:txBody>
      </p:sp>
    </p:spTree>
    <p:extLst>
      <p:ext uri="{BB962C8B-B14F-4D97-AF65-F5344CB8AC3E}">
        <p14:creationId xmlns:p14="http://schemas.microsoft.com/office/powerpoint/2010/main" val="796854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627E40-9D1D-4B56-9162-399B2F759A9F}" type="slidenum">
              <a:rPr lang="zh-CN" altLang="en-US" smtClean="0"/>
              <a:pPr/>
              <a:t>14</a:t>
            </a:fld>
            <a:endParaRPr lang="zh-CN" altLang="en-US"/>
          </a:p>
        </p:txBody>
      </p:sp>
    </p:spTree>
    <p:extLst>
      <p:ext uri="{BB962C8B-B14F-4D97-AF65-F5344CB8AC3E}">
        <p14:creationId xmlns:p14="http://schemas.microsoft.com/office/powerpoint/2010/main" val="3366018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627E40-9D1D-4B56-9162-399B2F759A9F}" type="slidenum">
              <a:rPr lang="zh-CN" altLang="en-US" smtClean="0"/>
              <a:pPr/>
              <a:t>15</a:t>
            </a:fld>
            <a:endParaRPr lang="zh-CN" altLang="en-US"/>
          </a:p>
        </p:txBody>
      </p:sp>
    </p:spTree>
    <p:extLst>
      <p:ext uri="{BB962C8B-B14F-4D97-AF65-F5344CB8AC3E}">
        <p14:creationId xmlns:p14="http://schemas.microsoft.com/office/powerpoint/2010/main" val="1398797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627E40-9D1D-4B56-9162-399B2F759A9F}" type="slidenum">
              <a:rPr lang="zh-CN" altLang="en-US" smtClean="0"/>
              <a:pPr/>
              <a:t>16</a:t>
            </a:fld>
            <a:endParaRPr lang="zh-CN" altLang="en-US"/>
          </a:p>
        </p:txBody>
      </p:sp>
    </p:spTree>
    <p:extLst>
      <p:ext uri="{BB962C8B-B14F-4D97-AF65-F5344CB8AC3E}">
        <p14:creationId xmlns:p14="http://schemas.microsoft.com/office/powerpoint/2010/main" val="2364224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627E40-9D1D-4B56-9162-399B2F759A9F}" type="slidenum">
              <a:rPr lang="zh-CN" altLang="en-US" smtClean="0"/>
              <a:pPr/>
              <a:t>17</a:t>
            </a:fld>
            <a:endParaRPr lang="zh-CN" altLang="en-US"/>
          </a:p>
        </p:txBody>
      </p:sp>
    </p:spTree>
    <p:extLst>
      <p:ext uri="{BB962C8B-B14F-4D97-AF65-F5344CB8AC3E}">
        <p14:creationId xmlns:p14="http://schemas.microsoft.com/office/powerpoint/2010/main" val="526353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627E40-9D1D-4B56-9162-399B2F759A9F}" type="slidenum">
              <a:rPr lang="zh-CN" altLang="en-US" smtClean="0"/>
              <a:pPr/>
              <a:t>18</a:t>
            </a:fld>
            <a:endParaRPr lang="zh-CN" altLang="en-US"/>
          </a:p>
        </p:txBody>
      </p:sp>
    </p:spTree>
    <p:extLst>
      <p:ext uri="{BB962C8B-B14F-4D97-AF65-F5344CB8AC3E}">
        <p14:creationId xmlns:p14="http://schemas.microsoft.com/office/powerpoint/2010/main" val="391244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627E40-9D1D-4B56-9162-399B2F759A9F}" type="slidenum">
              <a:rPr lang="zh-CN" altLang="en-US" smtClean="0"/>
              <a:pPr/>
              <a:t>19</a:t>
            </a:fld>
            <a:endParaRPr lang="zh-CN" altLang="en-US"/>
          </a:p>
        </p:txBody>
      </p:sp>
    </p:spTree>
    <p:extLst>
      <p:ext uri="{BB962C8B-B14F-4D97-AF65-F5344CB8AC3E}">
        <p14:creationId xmlns:p14="http://schemas.microsoft.com/office/powerpoint/2010/main" val="2319046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5E190679-4B52-425D-B0C9-8171B783BFBD}" type="slidenum">
              <a:rPr lang="zh-CN" altLang="en-US" smtClean="0"/>
              <a:pPr/>
              <a:t>2</a:t>
            </a:fld>
            <a:endParaRPr lang="zh-CN" altLang="en-US"/>
          </a:p>
        </p:txBody>
      </p:sp>
    </p:spTree>
    <p:extLst>
      <p:ext uri="{BB962C8B-B14F-4D97-AF65-F5344CB8AC3E}">
        <p14:creationId xmlns:p14="http://schemas.microsoft.com/office/powerpoint/2010/main" val="1016071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627E40-9D1D-4B56-9162-399B2F759A9F}" type="slidenum">
              <a:rPr lang="zh-CN" altLang="en-US" smtClean="0"/>
              <a:pPr/>
              <a:t>20</a:t>
            </a:fld>
            <a:endParaRPr lang="zh-CN" altLang="en-US"/>
          </a:p>
        </p:txBody>
      </p:sp>
    </p:spTree>
    <p:extLst>
      <p:ext uri="{BB962C8B-B14F-4D97-AF65-F5344CB8AC3E}">
        <p14:creationId xmlns:p14="http://schemas.microsoft.com/office/powerpoint/2010/main" val="341172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627E40-9D1D-4B56-9162-399B2F759A9F}" type="slidenum">
              <a:rPr lang="zh-CN" altLang="en-US" smtClean="0"/>
              <a:pPr/>
              <a:t>21</a:t>
            </a:fld>
            <a:endParaRPr lang="zh-CN" altLang="en-US"/>
          </a:p>
        </p:txBody>
      </p:sp>
    </p:spTree>
    <p:extLst>
      <p:ext uri="{BB962C8B-B14F-4D97-AF65-F5344CB8AC3E}">
        <p14:creationId xmlns:p14="http://schemas.microsoft.com/office/powerpoint/2010/main" val="3687741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627E40-9D1D-4B56-9162-399B2F759A9F}" type="slidenum">
              <a:rPr lang="zh-CN" altLang="en-US" smtClean="0"/>
              <a:pPr/>
              <a:t>22</a:t>
            </a:fld>
            <a:endParaRPr lang="zh-CN" altLang="en-US"/>
          </a:p>
        </p:txBody>
      </p:sp>
    </p:spTree>
    <p:extLst>
      <p:ext uri="{BB962C8B-B14F-4D97-AF65-F5344CB8AC3E}">
        <p14:creationId xmlns:p14="http://schemas.microsoft.com/office/powerpoint/2010/main" val="3598435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更多模板请关注：https://haosc.taobao.com</a:t>
            </a:r>
          </a:p>
        </p:txBody>
      </p:sp>
      <p:sp>
        <p:nvSpPr>
          <p:cNvPr id="4" name="灯片编号占位符 3"/>
          <p:cNvSpPr>
            <a:spLocks noGrp="1"/>
          </p:cNvSpPr>
          <p:nvPr>
            <p:ph type="sldNum" sz="quarter" idx="10"/>
          </p:nvPr>
        </p:nvSpPr>
        <p:spPr/>
        <p:txBody>
          <a:bodyPr/>
          <a:lstStyle/>
          <a:p>
            <a:fld id="{5E190679-4B52-425D-B0C9-8171B783BFBD}" type="slidenum">
              <a:rPr lang="zh-CN" altLang="en-US" smtClean="0"/>
              <a:pPr/>
              <a:t>23</a:t>
            </a:fld>
            <a:endParaRPr lang="zh-CN" altLang="en-US"/>
          </a:p>
        </p:txBody>
      </p:sp>
    </p:spTree>
    <p:extLst>
      <p:ext uri="{BB962C8B-B14F-4D97-AF65-F5344CB8AC3E}">
        <p14:creationId xmlns:p14="http://schemas.microsoft.com/office/powerpoint/2010/main" val="1735988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5E190679-4B52-425D-B0C9-8171B783BFBD}" type="slidenum">
              <a:rPr lang="zh-CN" altLang="en-US" smtClean="0"/>
              <a:pPr/>
              <a:t>3</a:t>
            </a:fld>
            <a:endParaRPr lang="zh-CN" altLang="en-US"/>
          </a:p>
        </p:txBody>
      </p:sp>
    </p:spTree>
    <p:extLst>
      <p:ext uri="{BB962C8B-B14F-4D97-AF65-F5344CB8AC3E}">
        <p14:creationId xmlns:p14="http://schemas.microsoft.com/office/powerpoint/2010/main" val="4071693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5E190679-4B52-425D-B0C9-8171B783BFBD}" type="slidenum">
              <a:rPr lang="zh-CN" altLang="en-US" smtClean="0"/>
              <a:pPr/>
              <a:t>4</a:t>
            </a:fld>
            <a:endParaRPr lang="zh-CN" altLang="en-US"/>
          </a:p>
        </p:txBody>
      </p:sp>
    </p:spTree>
    <p:extLst>
      <p:ext uri="{BB962C8B-B14F-4D97-AF65-F5344CB8AC3E}">
        <p14:creationId xmlns:p14="http://schemas.microsoft.com/office/powerpoint/2010/main" val="3117707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5E190679-4B52-425D-B0C9-8171B783BFBD}" type="slidenum">
              <a:rPr lang="zh-CN" altLang="en-US" smtClean="0"/>
              <a:pPr/>
              <a:t>5</a:t>
            </a:fld>
            <a:endParaRPr lang="zh-CN" altLang="en-US"/>
          </a:p>
        </p:txBody>
      </p:sp>
    </p:spTree>
    <p:extLst>
      <p:ext uri="{BB962C8B-B14F-4D97-AF65-F5344CB8AC3E}">
        <p14:creationId xmlns:p14="http://schemas.microsoft.com/office/powerpoint/2010/main" val="3591222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190679-4B52-425D-B0C9-8171B783BFBD}" type="slidenum">
              <a:rPr lang="zh-CN" altLang="en-US" smtClean="0"/>
              <a:pPr/>
              <a:t>6</a:t>
            </a:fld>
            <a:endParaRPr lang="zh-CN" altLang="en-US"/>
          </a:p>
        </p:txBody>
      </p:sp>
    </p:spTree>
    <p:extLst>
      <p:ext uri="{BB962C8B-B14F-4D97-AF65-F5344CB8AC3E}">
        <p14:creationId xmlns:p14="http://schemas.microsoft.com/office/powerpoint/2010/main" val="2937094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627E40-9D1D-4B56-9162-399B2F759A9F}" type="slidenum">
              <a:rPr lang="zh-CN" altLang="en-US" smtClean="0"/>
              <a:pPr/>
              <a:t>7</a:t>
            </a:fld>
            <a:endParaRPr lang="zh-CN" altLang="en-US"/>
          </a:p>
        </p:txBody>
      </p:sp>
    </p:spTree>
    <p:extLst>
      <p:ext uri="{BB962C8B-B14F-4D97-AF65-F5344CB8AC3E}">
        <p14:creationId xmlns:p14="http://schemas.microsoft.com/office/powerpoint/2010/main" val="168370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627E40-9D1D-4B56-9162-399B2F759A9F}" type="slidenum">
              <a:rPr lang="zh-CN" altLang="en-US" smtClean="0"/>
              <a:pPr/>
              <a:t>8</a:t>
            </a:fld>
            <a:endParaRPr lang="zh-CN" altLang="en-US"/>
          </a:p>
        </p:txBody>
      </p:sp>
    </p:spTree>
    <p:extLst>
      <p:ext uri="{BB962C8B-B14F-4D97-AF65-F5344CB8AC3E}">
        <p14:creationId xmlns:p14="http://schemas.microsoft.com/office/powerpoint/2010/main" val="1410233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627E40-9D1D-4B56-9162-399B2F759A9F}" type="slidenum">
              <a:rPr lang="zh-CN" altLang="en-US" smtClean="0"/>
              <a:pPr/>
              <a:t>9</a:t>
            </a:fld>
            <a:endParaRPr lang="zh-CN" altLang="en-US"/>
          </a:p>
        </p:txBody>
      </p:sp>
    </p:spTree>
    <p:extLst>
      <p:ext uri="{BB962C8B-B14F-4D97-AF65-F5344CB8AC3E}">
        <p14:creationId xmlns:p14="http://schemas.microsoft.com/office/powerpoint/2010/main" val="2609343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77BAF8D-B288-4ADC-B1C9-0D0ECB6BE23B}" type="datetime1">
              <a:rPr lang="zh-CN" altLang="en-US" smtClean="0"/>
              <a:t>2019-03-19</a:t>
            </a:fld>
            <a:endParaRPr lang="zh-CN" altLang="en-US"/>
          </a:p>
        </p:txBody>
      </p:sp>
      <p:sp>
        <p:nvSpPr>
          <p:cNvPr id="5" name="页脚占位符 4"/>
          <p:cNvSpPr>
            <a:spLocks noGrp="1"/>
          </p:cNvSpPr>
          <p:nvPr>
            <p:ph type="ftr" sz="quarter" idx="11"/>
          </p:nvPr>
        </p:nvSpPr>
        <p:spPr/>
        <p:txBody>
          <a:bodyPr/>
          <a:lstStyle/>
          <a:p>
            <a:r>
              <a:rPr lang="zh-CN" altLang="en-US" smtClean="0"/>
              <a:t>创客教育普惠行动</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9158A1-0E9B-40CA-A8E5-090724A4545F}" type="datetime1">
              <a:rPr lang="zh-CN" altLang="en-US" smtClean="0"/>
              <a:t>2019-03-19</a:t>
            </a:fld>
            <a:endParaRPr lang="zh-CN" altLang="en-US"/>
          </a:p>
        </p:txBody>
      </p:sp>
      <p:sp>
        <p:nvSpPr>
          <p:cNvPr id="5" name="页脚占位符 4"/>
          <p:cNvSpPr>
            <a:spLocks noGrp="1"/>
          </p:cNvSpPr>
          <p:nvPr>
            <p:ph type="ftr" sz="quarter" idx="11"/>
          </p:nvPr>
        </p:nvSpPr>
        <p:spPr/>
        <p:txBody>
          <a:bodyPr/>
          <a:lstStyle/>
          <a:p>
            <a:r>
              <a:rPr lang="zh-CN" altLang="en-US" smtClean="0"/>
              <a:t>创客教育普惠行动</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D6296D3-14E0-4D74-A22C-D6DC380936A0}" type="datetime1">
              <a:rPr lang="zh-CN" altLang="en-US" smtClean="0"/>
              <a:t>2019-03-19</a:t>
            </a:fld>
            <a:endParaRPr lang="zh-CN" altLang="en-US"/>
          </a:p>
        </p:txBody>
      </p:sp>
      <p:sp>
        <p:nvSpPr>
          <p:cNvPr id="5" name="页脚占位符 4"/>
          <p:cNvSpPr>
            <a:spLocks noGrp="1"/>
          </p:cNvSpPr>
          <p:nvPr>
            <p:ph type="ftr" sz="quarter" idx="11"/>
          </p:nvPr>
        </p:nvSpPr>
        <p:spPr/>
        <p:txBody>
          <a:bodyPr/>
          <a:lstStyle/>
          <a:p>
            <a:r>
              <a:rPr lang="zh-CN" altLang="en-US" smtClean="0"/>
              <a:t>创客教育普惠行动</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05DFD7D-353B-466B-A46D-0C25E956A04F}" type="datetime1">
              <a:rPr lang="zh-CN" altLang="en-US" smtClean="0"/>
              <a:t>2019-03-19</a:t>
            </a:fld>
            <a:endParaRPr lang="zh-CN" altLang="en-US"/>
          </a:p>
        </p:txBody>
      </p:sp>
      <p:sp>
        <p:nvSpPr>
          <p:cNvPr id="5" name="页脚占位符 4"/>
          <p:cNvSpPr>
            <a:spLocks noGrp="1"/>
          </p:cNvSpPr>
          <p:nvPr>
            <p:ph type="ftr" sz="quarter" idx="11"/>
          </p:nvPr>
        </p:nvSpPr>
        <p:spPr/>
        <p:txBody>
          <a:bodyPr/>
          <a:lstStyle/>
          <a:p>
            <a:r>
              <a:rPr lang="zh-CN" altLang="en-US" smtClean="0"/>
              <a:t>创客教育普惠行动</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D0587F9-57C4-4AFA-970C-9A6F2FF3B761}" type="datetime1">
              <a:rPr lang="zh-CN" altLang="en-US" smtClean="0"/>
              <a:t>2019-03-19</a:t>
            </a:fld>
            <a:endParaRPr lang="zh-CN" altLang="en-US"/>
          </a:p>
        </p:txBody>
      </p:sp>
      <p:sp>
        <p:nvSpPr>
          <p:cNvPr id="5" name="页脚占位符 4"/>
          <p:cNvSpPr>
            <a:spLocks noGrp="1"/>
          </p:cNvSpPr>
          <p:nvPr>
            <p:ph type="ftr" sz="quarter" idx="11"/>
          </p:nvPr>
        </p:nvSpPr>
        <p:spPr/>
        <p:txBody>
          <a:bodyPr/>
          <a:lstStyle/>
          <a:p>
            <a:r>
              <a:rPr lang="zh-CN" altLang="en-US" smtClean="0"/>
              <a:t>创客教育普惠行动</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CCD3B05-E5D1-4968-934E-B747771C581E}" type="datetime1">
              <a:rPr lang="zh-CN" altLang="en-US" smtClean="0"/>
              <a:t>2019-03-19</a:t>
            </a:fld>
            <a:endParaRPr lang="zh-CN" altLang="en-US"/>
          </a:p>
        </p:txBody>
      </p:sp>
      <p:sp>
        <p:nvSpPr>
          <p:cNvPr id="6" name="页脚占位符 5"/>
          <p:cNvSpPr>
            <a:spLocks noGrp="1"/>
          </p:cNvSpPr>
          <p:nvPr>
            <p:ph type="ftr" sz="quarter" idx="11"/>
          </p:nvPr>
        </p:nvSpPr>
        <p:spPr/>
        <p:txBody>
          <a:bodyPr/>
          <a:lstStyle/>
          <a:p>
            <a:r>
              <a:rPr lang="zh-CN" altLang="en-US" smtClean="0"/>
              <a:t>创客教育普惠行动</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ECCF4F3-EE12-446C-858C-24E3964299AD}" type="datetime1">
              <a:rPr lang="zh-CN" altLang="en-US" smtClean="0"/>
              <a:t>2019-03-19</a:t>
            </a:fld>
            <a:endParaRPr lang="zh-CN" altLang="en-US"/>
          </a:p>
        </p:txBody>
      </p:sp>
      <p:sp>
        <p:nvSpPr>
          <p:cNvPr id="8" name="页脚占位符 7"/>
          <p:cNvSpPr>
            <a:spLocks noGrp="1"/>
          </p:cNvSpPr>
          <p:nvPr>
            <p:ph type="ftr" sz="quarter" idx="11"/>
          </p:nvPr>
        </p:nvSpPr>
        <p:spPr/>
        <p:txBody>
          <a:bodyPr/>
          <a:lstStyle/>
          <a:p>
            <a:r>
              <a:rPr lang="zh-CN" altLang="en-US" smtClean="0"/>
              <a:t>创客教育普惠行动</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43CF302-24B3-441C-A16F-699974D7711D}" type="datetime1">
              <a:rPr lang="zh-CN" altLang="en-US" smtClean="0"/>
              <a:t>2019-03-19</a:t>
            </a:fld>
            <a:endParaRPr lang="zh-CN" altLang="en-US"/>
          </a:p>
        </p:txBody>
      </p:sp>
      <p:sp>
        <p:nvSpPr>
          <p:cNvPr id="4" name="页脚占位符 3"/>
          <p:cNvSpPr>
            <a:spLocks noGrp="1"/>
          </p:cNvSpPr>
          <p:nvPr>
            <p:ph type="ftr" sz="quarter" idx="11"/>
          </p:nvPr>
        </p:nvSpPr>
        <p:spPr/>
        <p:txBody>
          <a:bodyPr/>
          <a:lstStyle/>
          <a:p>
            <a:r>
              <a:rPr lang="zh-CN" altLang="en-US" smtClean="0"/>
              <a:t>创客教育普惠行动</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67985B-FA66-4A79-8545-48EBEA689A86}" type="datetime1">
              <a:rPr lang="zh-CN" altLang="en-US" smtClean="0"/>
              <a:t>2019-03-19</a:t>
            </a:fld>
            <a:endParaRPr lang="zh-CN" altLang="en-US"/>
          </a:p>
        </p:txBody>
      </p:sp>
      <p:sp>
        <p:nvSpPr>
          <p:cNvPr id="3" name="页脚占位符 2"/>
          <p:cNvSpPr>
            <a:spLocks noGrp="1"/>
          </p:cNvSpPr>
          <p:nvPr>
            <p:ph type="ftr" sz="quarter" idx="11"/>
          </p:nvPr>
        </p:nvSpPr>
        <p:spPr/>
        <p:txBody>
          <a:bodyPr/>
          <a:lstStyle/>
          <a:p>
            <a:r>
              <a:rPr lang="zh-CN" altLang="en-US" smtClean="0"/>
              <a:t>创客教育普惠行动</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CCF9143-43AE-4CFF-B8EB-D779AF426F8C}" type="datetime1">
              <a:rPr lang="zh-CN" altLang="en-US" smtClean="0"/>
              <a:t>2019-03-19</a:t>
            </a:fld>
            <a:endParaRPr lang="zh-CN" altLang="en-US"/>
          </a:p>
        </p:txBody>
      </p:sp>
      <p:sp>
        <p:nvSpPr>
          <p:cNvPr id="6" name="页脚占位符 5"/>
          <p:cNvSpPr>
            <a:spLocks noGrp="1"/>
          </p:cNvSpPr>
          <p:nvPr>
            <p:ph type="ftr" sz="quarter" idx="11"/>
          </p:nvPr>
        </p:nvSpPr>
        <p:spPr/>
        <p:txBody>
          <a:bodyPr/>
          <a:lstStyle/>
          <a:p>
            <a:r>
              <a:rPr lang="zh-CN" altLang="en-US" smtClean="0"/>
              <a:t>创客教育普惠行动</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A3A1873-BA09-4EDA-85A4-5052C2700012}" type="datetime1">
              <a:rPr lang="zh-CN" altLang="en-US" smtClean="0"/>
              <a:t>2019-03-19</a:t>
            </a:fld>
            <a:endParaRPr lang="zh-CN" altLang="en-US"/>
          </a:p>
        </p:txBody>
      </p:sp>
      <p:sp>
        <p:nvSpPr>
          <p:cNvPr id="6" name="页脚占位符 5"/>
          <p:cNvSpPr>
            <a:spLocks noGrp="1"/>
          </p:cNvSpPr>
          <p:nvPr>
            <p:ph type="ftr" sz="quarter" idx="11"/>
          </p:nvPr>
        </p:nvSpPr>
        <p:spPr/>
        <p:txBody>
          <a:bodyPr/>
          <a:lstStyle/>
          <a:p>
            <a:r>
              <a:rPr lang="zh-CN" altLang="en-US" smtClean="0"/>
              <a:t>创客教育普惠行动</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A5BD69-AFED-4A0D-B5C9-3F11D2CB7A10}" type="datetime1">
              <a:rPr lang="zh-CN" altLang="en-US" smtClean="0"/>
              <a:t>2019-03-19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创客教育普惠行动</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2400738"/>
            <a:ext cx="12191999" cy="2123658"/>
          </a:xfrm>
          <a:prstGeom prst="rect">
            <a:avLst/>
          </a:prstGeom>
          <a:noFill/>
        </p:spPr>
        <p:txBody>
          <a:bodyPr wrap="square" rtlCol="0">
            <a:spAutoFit/>
          </a:bodyPr>
          <a:lstStyle/>
          <a:p>
            <a:pPr algn="ctr"/>
            <a:r>
              <a:rPr lang="zh-CN" altLang="en-US" sz="4400" dirty="0" smtClean="0"/>
              <a:t>全</a:t>
            </a:r>
            <a:r>
              <a:rPr lang="zh-CN" altLang="en-US" sz="4400" dirty="0"/>
              <a:t>国青少年机器人等级考试</a:t>
            </a:r>
          </a:p>
          <a:p>
            <a:pPr algn="ctr"/>
            <a:r>
              <a:rPr lang="zh-CN" altLang="en-US" sz="4400" dirty="0"/>
              <a:t>一级</a:t>
            </a:r>
            <a:r>
              <a:rPr lang="en-US" altLang="zh-CN" sz="4400" dirty="0"/>
              <a:t>@</a:t>
            </a:r>
            <a:r>
              <a:rPr lang="en-US" altLang="zh-CN" sz="4400" dirty="0" smtClean="0"/>
              <a:t>Laserblock</a:t>
            </a:r>
            <a:r>
              <a:rPr lang="zh-CN" altLang="en-US" sz="4400" dirty="0" smtClean="0"/>
              <a:t>多元优贝</a:t>
            </a:r>
            <a:endParaRPr lang="zh-CN" altLang="en-US" sz="4400" dirty="0"/>
          </a:p>
          <a:p>
            <a:pPr algn="ctr"/>
            <a:r>
              <a:rPr lang="zh-CN" altLang="en-US" sz="4400" b="1" spc="200" dirty="0" smtClean="0">
                <a:solidFill>
                  <a:schemeClr val="bg1"/>
                </a:solidFill>
                <a:latin typeface="微软雅黑" panose="020B0503020204020204" pitchFamily="34" charset="-122"/>
                <a:ea typeface="微软雅黑" panose="020B0503020204020204" pitchFamily="34" charset="-122"/>
              </a:rPr>
              <a:t>说课读书会</a:t>
            </a:r>
            <a:r>
              <a:rPr lang="en-US" altLang="zh-CN" sz="4400" b="1" spc="200" dirty="0" smtClean="0">
                <a:solidFill>
                  <a:schemeClr val="bg1"/>
                </a:solidFill>
                <a:latin typeface="微软雅黑" panose="020B0503020204020204" pitchFamily="34" charset="-122"/>
                <a:ea typeface="微软雅黑" panose="020B0503020204020204" pitchFamily="34" charset="-122"/>
              </a:rPr>
              <a:t>PPT</a:t>
            </a:r>
            <a:endParaRPr lang="zh-CN" altLang="en-US" sz="4400" b="1" spc="20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385673" y="556890"/>
            <a:ext cx="2646878" cy="461665"/>
          </a:xfrm>
          <a:prstGeom prst="rect">
            <a:avLst/>
          </a:prstGeom>
        </p:spPr>
        <p:txBody>
          <a:bodyPr wrap="none">
            <a:spAutoFit/>
          </a:bodyPr>
          <a:lstStyle/>
          <a:p>
            <a:r>
              <a:rPr lang="zh-CN" altLang="en-US" sz="2400" dirty="0"/>
              <a:t>创客教育普惠课程</a:t>
            </a:r>
            <a:endParaRPr lang="zh-CN" altLang="en-US" sz="2400" dirty="0">
              <a:sym typeface="+mn-ea"/>
            </a:endParaRPr>
          </a:p>
        </p:txBody>
      </p:sp>
      <p:sp>
        <p:nvSpPr>
          <p:cNvPr id="3" name="文本框 2"/>
          <p:cNvSpPr txBox="1"/>
          <p:nvPr/>
        </p:nvSpPr>
        <p:spPr>
          <a:xfrm>
            <a:off x="5127406" y="4257253"/>
            <a:ext cx="1574470" cy="646331"/>
          </a:xfrm>
          <a:prstGeom prst="rect">
            <a:avLst/>
          </a:prstGeom>
          <a:noFill/>
        </p:spPr>
        <p:txBody>
          <a:bodyPr wrap="none" rtlCol="0">
            <a:spAutoFit/>
          </a:bodyPr>
          <a:lstStyle/>
          <a:p>
            <a:pPr algn="ctr"/>
            <a:r>
              <a:rPr lang="zh-CN" altLang="en-US" sz="3600" b="1" dirty="0" smtClean="0"/>
              <a:t>陈付军</a:t>
            </a:r>
            <a:endParaRPr lang="zh-CN" altLang="en-US" sz="3600" b="1" dirty="0"/>
          </a:p>
        </p:txBody>
      </p:sp>
      <p:sp>
        <p:nvSpPr>
          <p:cNvPr id="13" name="文本框 12"/>
          <p:cNvSpPr txBox="1"/>
          <p:nvPr/>
        </p:nvSpPr>
        <p:spPr>
          <a:xfrm>
            <a:off x="5127406" y="5172396"/>
            <a:ext cx="1574470" cy="646331"/>
          </a:xfrm>
          <a:prstGeom prst="rect">
            <a:avLst/>
          </a:prstGeom>
          <a:noFill/>
        </p:spPr>
        <p:txBody>
          <a:bodyPr wrap="none" rtlCol="0">
            <a:spAutoFit/>
          </a:bodyPr>
          <a:lstStyle/>
          <a:p>
            <a:pPr algn="ctr"/>
            <a:r>
              <a:rPr lang="zh-CN" altLang="en-US" sz="3600" b="1" dirty="0" smtClean="0"/>
              <a:t>吴俊杰</a:t>
            </a:r>
            <a:endParaRPr lang="zh-CN" altLang="en-US" sz="3600" b="1" dirty="0"/>
          </a:p>
        </p:txBody>
      </p:sp>
      <p:sp>
        <p:nvSpPr>
          <p:cNvPr id="5" name="页脚占位符 4"/>
          <p:cNvSpPr>
            <a:spLocks noGrp="1"/>
          </p:cNvSpPr>
          <p:nvPr>
            <p:ph type="ftr" sz="quarter" idx="11"/>
          </p:nvPr>
        </p:nvSpPr>
        <p:spPr/>
        <p:txBody>
          <a:bodyPr/>
          <a:lstStyle/>
          <a:p>
            <a:r>
              <a:rPr lang="zh-CN" altLang="en-US" smtClean="0"/>
              <a:t>创客教育普惠行动</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7670"/>
    </mc:Choice>
    <mc:Fallback xmlns="">
      <p:transition spd="slow" advTm="7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iterate type="lt">
                                    <p:tmPct val="9091"/>
                                  </p:iterate>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360"/>
                                          </p:val>
                                        </p:tav>
                                        <p:tav tm="100000">
                                          <p:val>
                                            <p:fltVal val="0"/>
                                          </p:val>
                                        </p:tav>
                                      </p:tavLst>
                                    </p:anim>
                                    <p:animEffect transition="in" filter="fade">
                                      <p:cBhvr>
                                        <p:cTn id="10" dur="1000"/>
                                        <p:tgtEl>
                                          <p:spTgt spid="9"/>
                                        </p:tgtEl>
                                      </p:cBhvr>
                                    </p:animEffect>
                                  </p:childTnLst>
                                </p:cTn>
                              </p:par>
                            </p:childTnLst>
                          </p:cTn>
                        </p:par>
                        <p:par>
                          <p:cTn id="11" fill="hold">
                            <p:stCondLst>
                              <p:cond delay="4273"/>
                            </p:stCondLst>
                            <p:childTnLst>
                              <p:par>
                                <p:cTn id="12" presetID="34" presetClass="emph" presetSubtype="0" fill="hold" grpId="1" nodeType="afterEffect">
                                  <p:stCondLst>
                                    <p:cond delay="0"/>
                                  </p:stCondLst>
                                  <p:iterate type="lt">
                                    <p:tmPct val="10000"/>
                                  </p:iterate>
                                  <p:childTnLst>
                                    <p:animMotion origin="layout" path="M 0.0 0.0 L 0.0 -0.07213" pathEditMode="relative" ptsTypes="">
                                      <p:cBhvr>
                                        <p:cTn id="13" dur="250" accel="50000" decel="50000" autoRev="1" fill="hold">
                                          <p:stCondLst>
                                            <p:cond delay="0"/>
                                          </p:stCondLst>
                                        </p:cTn>
                                        <p:tgtEl>
                                          <p:spTgt spid="9"/>
                                        </p:tgtEl>
                                        <p:attrNameLst>
                                          <p:attrName>ppt_x</p:attrName>
                                          <p:attrName>ppt_y</p:attrName>
                                        </p:attrNameLst>
                                      </p:cBhvr>
                                    </p:animMotion>
                                    <p:animRot by="1500000">
                                      <p:cBhvr>
                                        <p:cTn id="14" dur="125" fill="hold">
                                          <p:stCondLst>
                                            <p:cond delay="0"/>
                                          </p:stCondLst>
                                        </p:cTn>
                                        <p:tgtEl>
                                          <p:spTgt spid="9"/>
                                        </p:tgtEl>
                                        <p:attrNameLst>
                                          <p:attrName>r</p:attrName>
                                        </p:attrNameLst>
                                      </p:cBhvr>
                                    </p:animRot>
                                    <p:animRot by="-1500000">
                                      <p:cBhvr>
                                        <p:cTn id="15" dur="125" fill="hold">
                                          <p:stCondLst>
                                            <p:cond delay="125"/>
                                          </p:stCondLst>
                                        </p:cTn>
                                        <p:tgtEl>
                                          <p:spTgt spid="9"/>
                                        </p:tgtEl>
                                        <p:attrNameLst>
                                          <p:attrName>r</p:attrName>
                                        </p:attrNameLst>
                                      </p:cBhvr>
                                    </p:animRot>
                                    <p:animRot by="-1500000">
                                      <p:cBhvr>
                                        <p:cTn id="16" dur="125" fill="hold">
                                          <p:stCondLst>
                                            <p:cond delay="250"/>
                                          </p:stCondLst>
                                        </p:cTn>
                                        <p:tgtEl>
                                          <p:spTgt spid="9"/>
                                        </p:tgtEl>
                                        <p:attrNameLst>
                                          <p:attrName>r</p:attrName>
                                        </p:attrNameLst>
                                      </p:cBhvr>
                                    </p:animRot>
                                    <p:animRot by="1500000">
                                      <p:cBhvr>
                                        <p:cTn id="17" dur="125" fill="hold">
                                          <p:stCondLst>
                                            <p:cond delay="375"/>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7268" y="283668"/>
            <a:ext cx="1322823" cy="553691"/>
          </a:xfrm>
          <a:prstGeom prst="rect">
            <a:avLst/>
          </a:prstGeom>
          <a:noFill/>
        </p:spPr>
        <p:txBody>
          <a:bodyPr wrap="none" lIns="121615" tIns="60808" rIns="121615" bIns="60808" rtlCol="0">
            <a:spAutoFit/>
          </a:bodyPr>
          <a:lstStyle/>
          <a:p>
            <a:pPr fontAlgn="base">
              <a:spcBef>
                <a:spcPct val="0"/>
              </a:spcBef>
              <a:spcAft>
                <a:spcPct val="0"/>
              </a:spcAft>
              <a:buFont typeface="Arial" panose="020B0604020202020204" pitchFamily="34" charset="0"/>
              <a:buNone/>
            </a:pPr>
            <a:r>
              <a:rPr lang="zh-CN" altLang="en-US" sz="2800" dirty="0">
                <a:solidFill>
                  <a:srgbClr val="333333"/>
                </a:solidFill>
                <a:latin typeface="微软雅黑" panose="020B0503020204020204" pitchFamily="34" charset="-122"/>
                <a:ea typeface="微软雅黑" panose="020B0503020204020204" pitchFamily="34" charset="-122"/>
              </a:rPr>
              <a:t>跷跷板</a:t>
            </a:r>
          </a:p>
        </p:txBody>
      </p:sp>
      <p:sp>
        <p:nvSpPr>
          <p:cNvPr id="3" name="Freeform 5"/>
          <p:cNvSpPr>
            <a:spLocks noEditPoints="1"/>
          </p:cNvSpPr>
          <p:nvPr/>
        </p:nvSpPr>
        <p:spPr bwMode="auto">
          <a:xfrm>
            <a:off x="336449" y="267685"/>
            <a:ext cx="572961" cy="571357"/>
          </a:xfrm>
          <a:custGeom>
            <a:avLst/>
            <a:gdLst>
              <a:gd name="T0" fmla="*/ 517 w 1374"/>
              <a:gd name="T1" fmla="*/ 1009 h 1374"/>
              <a:gd name="T2" fmla="*/ 901 w 1374"/>
              <a:gd name="T3" fmla="*/ 1009 h 1374"/>
              <a:gd name="T4" fmla="*/ 940 w 1374"/>
              <a:gd name="T5" fmla="*/ 1047 h 1374"/>
              <a:gd name="T6" fmla="*/ 901 w 1374"/>
              <a:gd name="T7" fmla="*/ 1085 h 1374"/>
              <a:gd name="T8" fmla="*/ 517 w 1374"/>
              <a:gd name="T9" fmla="*/ 1085 h 1374"/>
              <a:gd name="T10" fmla="*/ 479 w 1374"/>
              <a:gd name="T11" fmla="*/ 1047 h 1374"/>
              <a:gd name="T12" fmla="*/ 517 w 1374"/>
              <a:gd name="T13" fmla="*/ 1009 h 1374"/>
              <a:gd name="T14" fmla="*/ 500 w 1374"/>
              <a:gd name="T15" fmla="*/ 844 h 1374"/>
              <a:gd name="T16" fmla="*/ 730 w 1374"/>
              <a:gd name="T17" fmla="*/ 465 h 1374"/>
              <a:gd name="T18" fmla="*/ 836 w 1374"/>
              <a:gd name="T19" fmla="*/ 529 h 1374"/>
              <a:gd name="T20" fmla="*/ 606 w 1374"/>
              <a:gd name="T21" fmla="*/ 908 h 1374"/>
              <a:gd name="T22" fmla="*/ 500 w 1374"/>
              <a:gd name="T23" fmla="*/ 844 h 1374"/>
              <a:gd name="T24" fmla="*/ 352 w 1374"/>
              <a:gd name="T25" fmla="*/ 754 h 1374"/>
              <a:gd name="T26" fmla="*/ 582 w 1374"/>
              <a:gd name="T27" fmla="*/ 375 h 1374"/>
              <a:gd name="T28" fmla="*/ 688 w 1374"/>
              <a:gd name="T29" fmla="*/ 439 h 1374"/>
              <a:gd name="T30" fmla="*/ 458 w 1374"/>
              <a:gd name="T31" fmla="*/ 818 h 1374"/>
              <a:gd name="T32" fmla="*/ 352 w 1374"/>
              <a:gd name="T33" fmla="*/ 754 h 1374"/>
              <a:gd name="T34" fmla="*/ 326 w 1374"/>
              <a:gd name="T35" fmla="*/ 1027 h 1374"/>
              <a:gd name="T36" fmla="*/ 349 w 1374"/>
              <a:gd name="T37" fmla="*/ 826 h 1374"/>
              <a:gd name="T38" fmla="*/ 542 w 1374"/>
              <a:gd name="T39" fmla="*/ 943 h 1374"/>
              <a:gd name="T40" fmla="*/ 376 w 1374"/>
              <a:gd name="T41" fmla="*/ 1057 h 1374"/>
              <a:gd name="T42" fmla="*/ 326 w 1374"/>
              <a:gd name="T43" fmla="*/ 1027 h 1374"/>
              <a:gd name="T44" fmla="*/ 640 w 1374"/>
              <a:gd name="T45" fmla="*/ 279 h 1374"/>
              <a:gd name="T46" fmla="*/ 894 w 1374"/>
              <a:gd name="T47" fmla="*/ 433 h 1374"/>
              <a:gd name="T48" fmla="*/ 844 w 1374"/>
              <a:gd name="T49" fmla="*/ 515 h 1374"/>
              <a:gd name="T50" fmla="*/ 589 w 1374"/>
              <a:gd name="T51" fmla="*/ 360 h 1374"/>
              <a:gd name="T52" fmla="*/ 640 w 1374"/>
              <a:gd name="T53" fmla="*/ 279 h 1374"/>
              <a:gd name="T54" fmla="*/ 677 w 1374"/>
              <a:gd name="T55" fmla="*/ 217 h 1374"/>
              <a:gd name="T56" fmla="*/ 770 w 1374"/>
              <a:gd name="T57" fmla="*/ 194 h 1374"/>
              <a:gd name="T58" fmla="*/ 909 w 1374"/>
              <a:gd name="T59" fmla="*/ 279 h 1374"/>
              <a:gd name="T60" fmla="*/ 932 w 1374"/>
              <a:gd name="T61" fmla="*/ 371 h 1374"/>
              <a:gd name="T62" fmla="*/ 903 w 1374"/>
              <a:gd name="T63" fmla="*/ 418 h 1374"/>
              <a:gd name="T64" fmla="*/ 649 w 1374"/>
              <a:gd name="T65" fmla="*/ 264 h 1374"/>
              <a:gd name="T66" fmla="*/ 677 w 1374"/>
              <a:gd name="T67" fmla="*/ 217 h 1374"/>
              <a:gd name="T68" fmla="*/ 687 w 1374"/>
              <a:gd name="T69" fmla="*/ 0 h 1374"/>
              <a:gd name="T70" fmla="*/ 1374 w 1374"/>
              <a:gd name="T71" fmla="*/ 687 h 1374"/>
              <a:gd name="T72" fmla="*/ 687 w 1374"/>
              <a:gd name="T73" fmla="*/ 1374 h 1374"/>
              <a:gd name="T74" fmla="*/ 0 w 1374"/>
              <a:gd name="T75" fmla="*/ 687 h 1374"/>
              <a:gd name="T76" fmla="*/ 687 w 1374"/>
              <a:gd name="T77" fmla="*/ 0 h 1374"/>
              <a:gd name="T78" fmla="*/ 687 w 1374"/>
              <a:gd name="T79" fmla="*/ 131 h 1374"/>
              <a:gd name="T80" fmla="*/ 1244 w 1374"/>
              <a:gd name="T81" fmla="*/ 687 h 1374"/>
              <a:gd name="T82" fmla="*/ 687 w 1374"/>
              <a:gd name="T83" fmla="*/ 1244 h 1374"/>
              <a:gd name="T84" fmla="*/ 131 w 1374"/>
              <a:gd name="T85" fmla="*/ 687 h 1374"/>
              <a:gd name="T86" fmla="*/ 687 w 1374"/>
              <a:gd name="T87" fmla="*/ 131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rgbClr val="024C89"/>
          </a:solidFill>
          <a:ln>
            <a:noFill/>
          </a:ln>
        </p:spPr>
        <p:txBody>
          <a:bodyPr vert="horz" wrap="square" lIns="121615" tIns="60808" rIns="121615" bIns="60808" numCol="1" anchor="t" anchorCtr="0" compatLnSpc="1"/>
          <a:lstStyle/>
          <a:p>
            <a:pPr defTabSz="1216025" fontAlgn="base">
              <a:spcBef>
                <a:spcPct val="0"/>
              </a:spcBef>
              <a:spcAft>
                <a:spcPct val="0"/>
              </a:spcAft>
              <a:defRPr/>
            </a:pPr>
            <a:endParaRPr lang="zh-CN" altLang="en-US" sz="2400" kern="0">
              <a:solidFill>
                <a:srgbClr val="024C89"/>
              </a:solidFill>
              <a:latin typeface="Arial" panose="020B0604020202020204" pitchFamily="34" charset="0"/>
            </a:endParaRPr>
          </a:p>
        </p:txBody>
      </p:sp>
      <p:grpSp>
        <p:nvGrpSpPr>
          <p:cNvPr id="59" name="组合 58"/>
          <p:cNvGrpSpPr/>
          <p:nvPr/>
        </p:nvGrpSpPr>
        <p:grpSpPr>
          <a:xfrm>
            <a:off x="737346" y="1084597"/>
            <a:ext cx="2227346" cy="416316"/>
            <a:chOff x="603196" y="3180076"/>
            <a:chExt cx="1670727" cy="312165"/>
          </a:xfrm>
        </p:grpSpPr>
        <p:sp>
          <p:nvSpPr>
            <p:cNvPr id="60" name="圆角矩形 59"/>
            <p:cNvSpPr/>
            <p:nvPr/>
          </p:nvSpPr>
          <p:spPr>
            <a:xfrm>
              <a:off x="603196" y="3180076"/>
              <a:ext cx="1670727" cy="312165"/>
            </a:xfrm>
            <a:prstGeom prst="roundRect">
              <a:avLst/>
            </a:prstGeom>
            <a:solidFill>
              <a:srgbClr val="027ED2"/>
            </a:solidFill>
            <a:ln w="12700">
              <a:gradFill flip="none" rotWithShape="1">
                <a:gsLst>
                  <a:gs pos="0">
                    <a:schemeClr val="bg1">
                      <a:lumMod val="75000"/>
                    </a:schemeClr>
                  </a:gs>
                  <a:gs pos="100000">
                    <a:schemeClr val="bg1"/>
                  </a:gs>
                </a:gsLst>
                <a:lin ang="18900000" scaled="1"/>
                <a:tileRect/>
              </a:gradFill>
            </a:ln>
            <a:effectLst>
              <a:outerShdw blurRad="101600" dist="254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1" name="矩形 60"/>
            <p:cNvSpPr>
              <a:spLocks noChangeArrowheads="1"/>
            </p:cNvSpPr>
            <p:nvPr/>
          </p:nvSpPr>
          <p:spPr bwMode="auto">
            <a:xfrm>
              <a:off x="880677" y="3223695"/>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smtClean="0">
                  <a:solidFill>
                    <a:schemeClr val="bg1"/>
                  </a:solidFill>
                  <a:latin typeface="微软雅黑" panose="020B0503020204020204" pitchFamily="34" charset="-122"/>
                  <a:ea typeface="微软雅黑" panose="020B0503020204020204" pitchFamily="34" charset="-122"/>
                  <a:cs typeface="+mj-cs"/>
                </a:rPr>
                <a:t>理论知识</a:t>
              </a:r>
              <a:endParaRPr lang="en-US" altLang="zh-CN" sz="1900" b="1" cap="all" dirty="0">
                <a:solidFill>
                  <a:schemeClr val="bg1"/>
                </a:solidFill>
                <a:latin typeface="微软雅黑" panose="020B0503020204020204" pitchFamily="34" charset="-122"/>
                <a:ea typeface="微软雅黑" panose="020B0503020204020204" pitchFamily="34" charset="-122"/>
                <a:cs typeface="+mj-cs"/>
              </a:endParaRPr>
            </a:p>
          </p:txBody>
        </p:sp>
        <p:sp>
          <p:nvSpPr>
            <p:cNvPr id="62" name="任意多边形 61"/>
            <p:cNvSpPr/>
            <p:nvPr/>
          </p:nvSpPr>
          <p:spPr>
            <a:xfrm rot="13500000" flipH="1">
              <a:off x="2029342" y="3273324"/>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909410" y="2474992"/>
            <a:ext cx="1795346" cy="369332"/>
          </a:xfrm>
          <a:prstGeom prst="rect">
            <a:avLst/>
          </a:prstGeom>
          <a:noFill/>
        </p:spPr>
        <p:txBody>
          <a:bodyPr wrap="square" rtlCol="0">
            <a:spAutoFit/>
          </a:bodyPr>
          <a:lstStyle/>
          <a:p>
            <a:r>
              <a:rPr lang="zh-CN" altLang="en-US" dirty="0"/>
              <a:t>杠</a:t>
            </a:r>
            <a:r>
              <a:rPr lang="zh-CN" altLang="en-US" dirty="0" smtClean="0"/>
              <a:t>杆原理：</a:t>
            </a:r>
            <a:endParaRPr lang="en-US" altLang="zh-CN" dirty="0" smtClean="0"/>
          </a:p>
        </p:txBody>
      </p:sp>
      <p:sp>
        <p:nvSpPr>
          <p:cNvPr id="5" name="文本框 4"/>
          <p:cNvSpPr txBox="1"/>
          <p:nvPr/>
        </p:nvSpPr>
        <p:spPr>
          <a:xfrm flipH="1">
            <a:off x="770550" y="3188768"/>
            <a:ext cx="2496759" cy="1200329"/>
          </a:xfrm>
          <a:prstGeom prst="rect">
            <a:avLst/>
          </a:prstGeom>
          <a:noFill/>
        </p:spPr>
        <p:txBody>
          <a:bodyPr wrap="square" rtlCol="0">
            <a:spAutoFit/>
          </a:bodyPr>
          <a:lstStyle/>
          <a:p>
            <a:r>
              <a:rPr lang="zh-CN" altLang="en-US" dirty="0"/>
              <a:t>杠</a:t>
            </a:r>
            <a:r>
              <a:rPr lang="zh-CN" altLang="en-US" dirty="0" smtClean="0"/>
              <a:t>杆的定义；</a:t>
            </a:r>
            <a:endParaRPr lang="en-US" altLang="zh-CN" dirty="0" smtClean="0"/>
          </a:p>
          <a:p>
            <a:r>
              <a:rPr lang="zh-CN" altLang="en-US" dirty="0"/>
              <a:t>支</a:t>
            </a:r>
            <a:r>
              <a:rPr lang="zh-CN" altLang="en-US" dirty="0" smtClean="0"/>
              <a:t>点的定义；</a:t>
            </a:r>
            <a:endParaRPr lang="en-US" altLang="zh-CN" dirty="0" smtClean="0"/>
          </a:p>
          <a:p>
            <a:r>
              <a:rPr lang="zh-CN" altLang="en-US" dirty="0"/>
              <a:t>杠</a:t>
            </a:r>
            <a:r>
              <a:rPr lang="zh-CN" altLang="en-US" dirty="0" smtClean="0"/>
              <a:t>杆原理公式；</a:t>
            </a:r>
            <a:endParaRPr lang="en-US" altLang="zh-CN" dirty="0" smtClean="0"/>
          </a:p>
          <a:p>
            <a:r>
              <a:rPr lang="zh-CN" altLang="en-US" dirty="0"/>
              <a:t>杠</a:t>
            </a:r>
            <a:r>
              <a:rPr lang="zh-CN" altLang="en-US" dirty="0" smtClean="0"/>
              <a:t>杆原理的五要素；</a:t>
            </a:r>
            <a:endParaRPr lang="zh-CN" altLang="en-US" dirty="0"/>
          </a:p>
        </p:txBody>
      </p:sp>
      <p:sp>
        <p:nvSpPr>
          <p:cNvPr id="16" name="文本框 15"/>
          <p:cNvSpPr txBox="1"/>
          <p:nvPr/>
        </p:nvSpPr>
        <p:spPr>
          <a:xfrm>
            <a:off x="4415885" y="2509023"/>
            <a:ext cx="1836022" cy="369332"/>
          </a:xfrm>
          <a:prstGeom prst="rect">
            <a:avLst/>
          </a:prstGeom>
          <a:noFill/>
        </p:spPr>
        <p:txBody>
          <a:bodyPr wrap="square" rtlCol="0">
            <a:spAutoFit/>
          </a:bodyPr>
          <a:lstStyle/>
          <a:p>
            <a:r>
              <a:rPr lang="zh-CN" altLang="en-US" dirty="0"/>
              <a:t>杠</a:t>
            </a:r>
            <a:r>
              <a:rPr lang="zh-CN" altLang="en-US" dirty="0" smtClean="0"/>
              <a:t>杆的分类：</a:t>
            </a:r>
            <a:endParaRPr lang="en-US" altLang="zh-CN" dirty="0" smtClean="0"/>
          </a:p>
        </p:txBody>
      </p:sp>
      <p:sp>
        <p:nvSpPr>
          <p:cNvPr id="17" name="文本框 16"/>
          <p:cNvSpPr txBox="1"/>
          <p:nvPr/>
        </p:nvSpPr>
        <p:spPr>
          <a:xfrm flipH="1">
            <a:off x="4257163" y="3118138"/>
            <a:ext cx="2496759" cy="923330"/>
          </a:xfrm>
          <a:prstGeom prst="rect">
            <a:avLst/>
          </a:prstGeom>
          <a:noFill/>
        </p:spPr>
        <p:txBody>
          <a:bodyPr wrap="square" rtlCol="0">
            <a:spAutoFit/>
          </a:bodyPr>
          <a:lstStyle/>
          <a:p>
            <a:r>
              <a:rPr lang="zh-CN" altLang="en-US" dirty="0" smtClean="0"/>
              <a:t>省力杠杆；</a:t>
            </a:r>
            <a:endParaRPr lang="en-US" altLang="zh-CN" dirty="0" smtClean="0"/>
          </a:p>
          <a:p>
            <a:r>
              <a:rPr lang="zh-CN" altLang="en-US" dirty="0"/>
              <a:t>费</a:t>
            </a:r>
            <a:r>
              <a:rPr lang="zh-CN" altLang="en-US" dirty="0" smtClean="0"/>
              <a:t>力杠杆；</a:t>
            </a:r>
            <a:endParaRPr lang="en-US" altLang="zh-CN" dirty="0" smtClean="0"/>
          </a:p>
          <a:p>
            <a:r>
              <a:rPr lang="zh-CN" altLang="en-US" dirty="0" smtClean="0"/>
              <a:t>等臂</a:t>
            </a:r>
            <a:r>
              <a:rPr lang="zh-CN" altLang="en-US" dirty="0"/>
              <a:t>杆</a:t>
            </a:r>
            <a:r>
              <a:rPr lang="zh-CN" altLang="en-US" dirty="0" smtClean="0"/>
              <a:t>杠；</a:t>
            </a:r>
            <a:endParaRPr lang="en-US" altLang="zh-CN" dirty="0" smtClean="0"/>
          </a:p>
        </p:txBody>
      </p:sp>
      <p:sp>
        <p:nvSpPr>
          <p:cNvPr id="6" name="文本框 5"/>
          <p:cNvSpPr txBox="1"/>
          <p:nvPr/>
        </p:nvSpPr>
        <p:spPr>
          <a:xfrm>
            <a:off x="7844136" y="3118138"/>
            <a:ext cx="2547797" cy="923330"/>
          </a:xfrm>
          <a:prstGeom prst="rect">
            <a:avLst/>
          </a:prstGeom>
          <a:noFill/>
        </p:spPr>
        <p:txBody>
          <a:bodyPr wrap="square" rtlCol="0">
            <a:spAutoFit/>
          </a:bodyPr>
          <a:lstStyle/>
          <a:p>
            <a:r>
              <a:rPr lang="zh-CN" altLang="en-US" dirty="0" smtClean="0"/>
              <a:t>费力：镊子；</a:t>
            </a:r>
            <a:endParaRPr lang="en-US" altLang="zh-CN" dirty="0" smtClean="0"/>
          </a:p>
          <a:p>
            <a:r>
              <a:rPr lang="zh-CN" altLang="en-US" dirty="0"/>
              <a:t>省</a:t>
            </a:r>
            <a:r>
              <a:rPr lang="zh-CN" altLang="en-US" dirty="0" smtClean="0"/>
              <a:t>力：指甲钳，老虎钳；</a:t>
            </a:r>
            <a:endParaRPr lang="en-US" altLang="zh-CN" dirty="0" smtClean="0"/>
          </a:p>
          <a:p>
            <a:r>
              <a:rPr lang="zh-CN" altLang="en-US" dirty="0" smtClean="0"/>
              <a:t>等臂：天平秤；</a:t>
            </a:r>
            <a:endParaRPr lang="en-US" altLang="zh-CN" dirty="0"/>
          </a:p>
        </p:txBody>
      </p:sp>
      <p:sp>
        <p:nvSpPr>
          <p:cNvPr id="19" name="文本框 18"/>
          <p:cNvSpPr txBox="1"/>
          <p:nvPr/>
        </p:nvSpPr>
        <p:spPr>
          <a:xfrm>
            <a:off x="7844136" y="2492256"/>
            <a:ext cx="1881630" cy="369332"/>
          </a:xfrm>
          <a:prstGeom prst="rect">
            <a:avLst/>
          </a:prstGeom>
          <a:noFill/>
        </p:spPr>
        <p:txBody>
          <a:bodyPr wrap="square" rtlCol="0">
            <a:spAutoFit/>
          </a:bodyPr>
          <a:lstStyle/>
          <a:p>
            <a:r>
              <a:rPr lang="zh-CN" altLang="en-US" dirty="0" smtClean="0"/>
              <a:t>杠杆的应用：</a:t>
            </a:r>
            <a:endParaRPr lang="en-US" altLang="zh-CN" dirty="0" smtClean="0"/>
          </a:p>
        </p:txBody>
      </p:sp>
      <p:sp>
        <p:nvSpPr>
          <p:cNvPr id="7" name="页脚占位符 6"/>
          <p:cNvSpPr>
            <a:spLocks noGrp="1"/>
          </p:cNvSpPr>
          <p:nvPr>
            <p:ph type="ftr" sz="quarter" idx="11"/>
          </p:nvPr>
        </p:nvSpPr>
        <p:spPr/>
        <p:txBody>
          <a:bodyPr/>
          <a:lstStyle/>
          <a:p>
            <a:r>
              <a:rPr lang="zh-CN" altLang="en-US" smtClean="0"/>
              <a:t>创客教育普惠行动</a:t>
            </a:r>
            <a:endParaRPr lang="zh-CN" altLang="en-US"/>
          </a:p>
        </p:txBody>
      </p:sp>
    </p:spTree>
    <p:extLst>
      <p:ext uri="{BB962C8B-B14F-4D97-AF65-F5344CB8AC3E}">
        <p14:creationId xmlns:p14="http://schemas.microsoft.com/office/powerpoint/2010/main" val="2036639139"/>
      </p:ext>
    </p:extLst>
  </p:cSld>
  <p:clrMapOvr>
    <a:masterClrMapping/>
  </p:clrMapOvr>
  <mc:AlternateContent xmlns:mc="http://schemas.openxmlformats.org/markup-compatibility/2006" xmlns:p14="http://schemas.microsoft.com/office/powerpoint/2010/main">
    <mc:Choice Requires="p14">
      <p:transition spd="slow" p14:dur="2000" advTm="9758"/>
    </mc:Choice>
    <mc:Fallback xmlns="">
      <p:transition spd="slow" advTm="9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childTnLst>
                          </p:cTn>
                        </p:par>
                        <p:par>
                          <p:cTn id="10" fill="hold">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
                                        </p:tgtEl>
                                        <p:attrNameLst>
                                          <p:attrName>ppt_y</p:attrName>
                                        </p:attrNameLst>
                                      </p:cBhvr>
                                      <p:tavLst>
                                        <p:tav tm="0">
                                          <p:val>
                                            <p:strVal val="#ppt_y"/>
                                          </p:val>
                                        </p:tav>
                                        <p:tav tm="100000">
                                          <p:val>
                                            <p:strVal val="#ppt_y"/>
                                          </p:val>
                                        </p:tav>
                                      </p:tavLst>
                                    </p:anim>
                                    <p:anim calcmode="lin" valueType="num">
                                      <p:cBhvr>
                                        <p:cTn id="15"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
                                        </p:tgtEl>
                                      </p:cBhvr>
                                    </p:animEffect>
                                  </p:childTnLst>
                                </p:cTn>
                              </p:par>
                            </p:childTnLst>
                          </p:cTn>
                        </p:par>
                        <p:par>
                          <p:cTn id="18" fill="hold">
                            <p:stCondLst>
                              <p:cond delay="780"/>
                            </p:stCondLst>
                            <p:childTnLst>
                              <p:par>
                                <p:cTn id="19" presetID="53" presetClass="entr" presetSubtype="16"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7268" y="283668"/>
            <a:ext cx="1322823" cy="553691"/>
          </a:xfrm>
          <a:prstGeom prst="rect">
            <a:avLst/>
          </a:prstGeom>
          <a:noFill/>
        </p:spPr>
        <p:txBody>
          <a:bodyPr wrap="none" lIns="121615" tIns="60808" rIns="121615" bIns="60808" rtlCol="0">
            <a:spAutoFit/>
          </a:bodyPr>
          <a:lstStyle/>
          <a:p>
            <a:pPr fontAlgn="base">
              <a:spcBef>
                <a:spcPct val="0"/>
              </a:spcBef>
              <a:spcAft>
                <a:spcPct val="0"/>
              </a:spcAft>
              <a:buFont typeface="Arial" panose="020B0604020202020204" pitchFamily="34" charset="0"/>
              <a:buNone/>
            </a:pPr>
            <a:r>
              <a:rPr lang="zh-CN" altLang="en-US" sz="2800" dirty="0">
                <a:solidFill>
                  <a:srgbClr val="333333"/>
                </a:solidFill>
                <a:latin typeface="微软雅黑" panose="020B0503020204020204" pitchFamily="34" charset="-122"/>
                <a:ea typeface="微软雅黑" panose="020B0503020204020204" pitchFamily="34" charset="-122"/>
              </a:rPr>
              <a:t>搅拌器</a:t>
            </a:r>
          </a:p>
        </p:txBody>
      </p:sp>
      <p:sp>
        <p:nvSpPr>
          <p:cNvPr id="3" name="Freeform 5"/>
          <p:cNvSpPr>
            <a:spLocks noEditPoints="1"/>
          </p:cNvSpPr>
          <p:nvPr/>
        </p:nvSpPr>
        <p:spPr bwMode="auto">
          <a:xfrm>
            <a:off x="336449" y="267685"/>
            <a:ext cx="572961" cy="571357"/>
          </a:xfrm>
          <a:custGeom>
            <a:avLst/>
            <a:gdLst>
              <a:gd name="T0" fmla="*/ 517 w 1374"/>
              <a:gd name="T1" fmla="*/ 1009 h 1374"/>
              <a:gd name="T2" fmla="*/ 901 w 1374"/>
              <a:gd name="T3" fmla="*/ 1009 h 1374"/>
              <a:gd name="T4" fmla="*/ 940 w 1374"/>
              <a:gd name="T5" fmla="*/ 1047 h 1374"/>
              <a:gd name="T6" fmla="*/ 901 w 1374"/>
              <a:gd name="T7" fmla="*/ 1085 h 1374"/>
              <a:gd name="T8" fmla="*/ 517 w 1374"/>
              <a:gd name="T9" fmla="*/ 1085 h 1374"/>
              <a:gd name="T10" fmla="*/ 479 w 1374"/>
              <a:gd name="T11" fmla="*/ 1047 h 1374"/>
              <a:gd name="T12" fmla="*/ 517 w 1374"/>
              <a:gd name="T13" fmla="*/ 1009 h 1374"/>
              <a:gd name="T14" fmla="*/ 500 w 1374"/>
              <a:gd name="T15" fmla="*/ 844 h 1374"/>
              <a:gd name="T16" fmla="*/ 730 w 1374"/>
              <a:gd name="T17" fmla="*/ 465 h 1374"/>
              <a:gd name="T18" fmla="*/ 836 w 1374"/>
              <a:gd name="T19" fmla="*/ 529 h 1374"/>
              <a:gd name="T20" fmla="*/ 606 w 1374"/>
              <a:gd name="T21" fmla="*/ 908 h 1374"/>
              <a:gd name="T22" fmla="*/ 500 w 1374"/>
              <a:gd name="T23" fmla="*/ 844 h 1374"/>
              <a:gd name="T24" fmla="*/ 352 w 1374"/>
              <a:gd name="T25" fmla="*/ 754 h 1374"/>
              <a:gd name="T26" fmla="*/ 582 w 1374"/>
              <a:gd name="T27" fmla="*/ 375 h 1374"/>
              <a:gd name="T28" fmla="*/ 688 w 1374"/>
              <a:gd name="T29" fmla="*/ 439 h 1374"/>
              <a:gd name="T30" fmla="*/ 458 w 1374"/>
              <a:gd name="T31" fmla="*/ 818 h 1374"/>
              <a:gd name="T32" fmla="*/ 352 w 1374"/>
              <a:gd name="T33" fmla="*/ 754 h 1374"/>
              <a:gd name="T34" fmla="*/ 326 w 1374"/>
              <a:gd name="T35" fmla="*/ 1027 h 1374"/>
              <a:gd name="T36" fmla="*/ 349 w 1374"/>
              <a:gd name="T37" fmla="*/ 826 h 1374"/>
              <a:gd name="T38" fmla="*/ 542 w 1374"/>
              <a:gd name="T39" fmla="*/ 943 h 1374"/>
              <a:gd name="T40" fmla="*/ 376 w 1374"/>
              <a:gd name="T41" fmla="*/ 1057 h 1374"/>
              <a:gd name="T42" fmla="*/ 326 w 1374"/>
              <a:gd name="T43" fmla="*/ 1027 h 1374"/>
              <a:gd name="T44" fmla="*/ 640 w 1374"/>
              <a:gd name="T45" fmla="*/ 279 h 1374"/>
              <a:gd name="T46" fmla="*/ 894 w 1374"/>
              <a:gd name="T47" fmla="*/ 433 h 1374"/>
              <a:gd name="T48" fmla="*/ 844 w 1374"/>
              <a:gd name="T49" fmla="*/ 515 h 1374"/>
              <a:gd name="T50" fmla="*/ 589 w 1374"/>
              <a:gd name="T51" fmla="*/ 360 h 1374"/>
              <a:gd name="T52" fmla="*/ 640 w 1374"/>
              <a:gd name="T53" fmla="*/ 279 h 1374"/>
              <a:gd name="T54" fmla="*/ 677 w 1374"/>
              <a:gd name="T55" fmla="*/ 217 h 1374"/>
              <a:gd name="T56" fmla="*/ 770 w 1374"/>
              <a:gd name="T57" fmla="*/ 194 h 1374"/>
              <a:gd name="T58" fmla="*/ 909 w 1374"/>
              <a:gd name="T59" fmla="*/ 279 h 1374"/>
              <a:gd name="T60" fmla="*/ 932 w 1374"/>
              <a:gd name="T61" fmla="*/ 371 h 1374"/>
              <a:gd name="T62" fmla="*/ 903 w 1374"/>
              <a:gd name="T63" fmla="*/ 418 h 1374"/>
              <a:gd name="T64" fmla="*/ 649 w 1374"/>
              <a:gd name="T65" fmla="*/ 264 h 1374"/>
              <a:gd name="T66" fmla="*/ 677 w 1374"/>
              <a:gd name="T67" fmla="*/ 217 h 1374"/>
              <a:gd name="T68" fmla="*/ 687 w 1374"/>
              <a:gd name="T69" fmla="*/ 0 h 1374"/>
              <a:gd name="T70" fmla="*/ 1374 w 1374"/>
              <a:gd name="T71" fmla="*/ 687 h 1374"/>
              <a:gd name="T72" fmla="*/ 687 w 1374"/>
              <a:gd name="T73" fmla="*/ 1374 h 1374"/>
              <a:gd name="T74" fmla="*/ 0 w 1374"/>
              <a:gd name="T75" fmla="*/ 687 h 1374"/>
              <a:gd name="T76" fmla="*/ 687 w 1374"/>
              <a:gd name="T77" fmla="*/ 0 h 1374"/>
              <a:gd name="T78" fmla="*/ 687 w 1374"/>
              <a:gd name="T79" fmla="*/ 131 h 1374"/>
              <a:gd name="T80" fmla="*/ 1244 w 1374"/>
              <a:gd name="T81" fmla="*/ 687 h 1374"/>
              <a:gd name="T82" fmla="*/ 687 w 1374"/>
              <a:gd name="T83" fmla="*/ 1244 h 1374"/>
              <a:gd name="T84" fmla="*/ 131 w 1374"/>
              <a:gd name="T85" fmla="*/ 687 h 1374"/>
              <a:gd name="T86" fmla="*/ 687 w 1374"/>
              <a:gd name="T87" fmla="*/ 131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rgbClr val="024C89"/>
          </a:solidFill>
          <a:ln>
            <a:noFill/>
          </a:ln>
        </p:spPr>
        <p:txBody>
          <a:bodyPr vert="horz" wrap="square" lIns="121615" tIns="60808" rIns="121615" bIns="60808" numCol="1" anchor="t" anchorCtr="0" compatLnSpc="1"/>
          <a:lstStyle/>
          <a:p>
            <a:pPr defTabSz="1216025" fontAlgn="base">
              <a:spcBef>
                <a:spcPct val="0"/>
              </a:spcBef>
              <a:spcAft>
                <a:spcPct val="0"/>
              </a:spcAft>
              <a:defRPr/>
            </a:pPr>
            <a:endParaRPr lang="zh-CN" altLang="en-US" sz="2400" kern="0">
              <a:solidFill>
                <a:srgbClr val="024C89"/>
              </a:solidFill>
              <a:latin typeface="Arial" panose="020B0604020202020204" pitchFamily="34" charset="0"/>
            </a:endParaRPr>
          </a:p>
        </p:txBody>
      </p:sp>
      <p:grpSp>
        <p:nvGrpSpPr>
          <p:cNvPr id="55" name="组合 54"/>
          <p:cNvGrpSpPr/>
          <p:nvPr/>
        </p:nvGrpSpPr>
        <p:grpSpPr>
          <a:xfrm>
            <a:off x="6794900" y="4095723"/>
            <a:ext cx="1703404" cy="299972"/>
            <a:chOff x="5030153" y="1538377"/>
            <a:chExt cx="1277719" cy="224927"/>
          </a:xfrm>
        </p:grpSpPr>
        <p:sp>
          <p:nvSpPr>
            <p:cNvPr id="57" name="矩形 56"/>
            <p:cNvSpPr>
              <a:spLocks noChangeArrowheads="1"/>
            </p:cNvSpPr>
            <p:nvPr/>
          </p:nvSpPr>
          <p:spPr bwMode="auto">
            <a:xfrm>
              <a:off x="5030153" y="1538377"/>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a:solidFill>
                    <a:schemeClr val="bg1"/>
                  </a:solidFill>
                  <a:latin typeface="微软雅黑" panose="020B0503020204020204" pitchFamily="34" charset="-122"/>
                  <a:ea typeface="微软雅黑" panose="020B0503020204020204" pitchFamily="34" charset="-122"/>
                </a:rPr>
                <a:t>知识</a:t>
              </a:r>
              <a:r>
                <a:rPr lang="zh-CN" altLang="en-US" sz="1900" b="1" cap="all" dirty="0" smtClean="0">
                  <a:solidFill>
                    <a:schemeClr val="bg1"/>
                  </a:solidFill>
                  <a:latin typeface="微软雅黑" panose="020B0503020204020204" pitchFamily="34" charset="-122"/>
                  <a:ea typeface="微软雅黑" panose="020B0503020204020204" pitchFamily="34" charset="-122"/>
                </a:rPr>
                <a:t>点</a:t>
              </a:r>
              <a:endParaRPr lang="en-US" altLang="zh-CN" sz="1900" b="1" cap="all" dirty="0">
                <a:solidFill>
                  <a:schemeClr val="bg1"/>
                </a:solidFill>
                <a:latin typeface="微软雅黑" panose="020B0503020204020204" pitchFamily="34" charset="-122"/>
                <a:ea typeface="微软雅黑" panose="020B0503020204020204" pitchFamily="34" charset="-122"/>
              </a:endParaRPr>
            </a:p>
          </p:txBody>
        </p:sp>
        <p:sp>
          <p:nvSpPr>
            <p:cNvPr id="58" name="任意多边形 57"/>
            <p:cNvSpPr/>
            <p:nvPr/>
          </p:nvSpPr>
          <p:spPr>
            <a:xfrm rot="13500000" flipH="1">
              <a:off x="6182203" y="1588006"/>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737346" y="1709065"/>
            <a:ext cx="2227346" cy="416316"/>
            <a:chOff x="603196" y="3180076"/>
            <a:chExt cx="1670727" cy="312165"/>
          </a:xfrm>
        </p:grpSpPr>
        <p:sp>
          <p:nvSpPr>
            <p:cNvPr id="60" name="圆角矩形 59"/>
            <p:cNvSpPr/>
            <p:nvPr/>
          </p:nvSpPr>
          <p:spPr>
            <a:xfrm>
              <a:off x="603196" y="3180076"/>
              <a:ext cx="1670727" cy="312165"/>
            </a:xfrm>
            <a:prstGeom prst="roundRect">
              <a:avLst/>
            </a:prstGeom>
            <a:solidFill>
              <a:srgbClr val="027ED2"/>
            </a:solidFill>
            <a:ln w="12700">
              <a:gradFill flip="none" rotWithShape="1">
                <a:gsLst>
                  <a:gs pos="0">
                    <a:schemeClr val="bg1">
                      <a:lumMod val="75000"/>
                    </a:schemeClr>
                  </a:gs>
                  <a:gs pos="100000">
                    <a:schemeClr val="bg1"/>
                  </a:gs>
                </a:gsLst>
                <a:lin ang="18900000" scaled="1"/>
                <a:tileRect/>
              </a:gradFill>
            </a:ln>
            <a:effectLst>
              <a:outerShdw blurRad="101600" dist="254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1" name="矩形 60"/>
            <p:cNvSpPr>
              <a:spLocks noChangeArrowheads="1"/>
            </p:cNvSpPr>
            <p:nvPr/>
          </p:nvSpPr>
          <p:spPr bwMode="auto">
            <a:xfrm>
              <a:off x="880677" y="3223695"/>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a:solidFill>
                    <a:schemeClr val="bg1"/>
                  </a:solidFill>
                  <a:latin typeface="微软雅黑" panose="020B0503020204020204" pitchFamily="34" charset="-122"/>
                  <a:ea typeface="微软雅黑" panose="020B0503020204020204" pitchFamily="34" charset="-122"/>
                </a:rPr>
                <a:t>结</a:t>
              </a:r>
              <a:r>
                <a:rPr lang="zh-CN" altLang="en-US" sz="1900" b="1" cap="all" dirty="0" smtClean="0">
                  <a:solidFill>
                    <a:schemeClr val="bg1"/>
                  </a:solidFill>
                  <a:latin typeface="微软雅黑" panose="020B0503020204020204" pitchFamily="34" charset="-122"/>
                  <a:ea typeface="微软雅黑" panose="020B0503020204020204" pitchFamily="34" charset="-122"/>
                </a:rPr>
                <a:t>构搭建</a:t>
              </a:r>
              <a:endParaRPr lang="en-US" altLang="zh-CN" sz="1900" b="1" cap="all" dirty="0">
                <a:solidFill>
                  <a:schemeClr val="bg1"/>
                </a:solidFill>
                <a:latin typeface="微软雅黑" panose="020B0503020204020204" pitchFamily="34" charset="-122"/>
                <a:ea typeface="微软雅黑" panose="020B0503020204020204" pitchFamily="34" charset="-122"/>
              </a:endParaRPr>
            </a:p>
          </p:txBody>
        </p:sp>
        <p:sp>
          <p:nvSpPr>
            <p:cNvPr id="62" name="任意多边形 61"/>
            <p:cNvSpPr/>
            <p:nvPr/>
          </p:nvSpPr>
          <p:spPr>
            <a:xfrm rot="13500000" flipH="1">
              <a:off x="2029342" y="3273324"/>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268" y="2801265"/>
            <a:ext cx="2700000" cy="360000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2950" y="2819400"/>
            <a:ext cx="2700000" cy="3600000"/>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4700" y="2806700"/>
            <a:ext cx="4800000" cy="3600000"/>
          </a:xfrm>
          <a:prstGeom prst="rect">
            <a:avLst/>
          </a:prstGeom>
        </p:spPr>
      </p:pic>
      <p:sp>
        <p:nvSpPr>
          <p:cNvPr id="7" name="页脚占位符 6"/>
          <p:cNvSpPr>
            <a:spLocks noGrp="1"/>
          </p:cNvSpPr>
          <p:nvPr>
            <p:ph type="ftr" sz="quarter" idx="11"/>
          </p:nvPr>
        </p:nvSpPr>
        <p:spPr/>
        <p:txBody>
          <a:bodyPr/>
          <a:lstStyle/>
          <a:p>
            <a:r>
              <a:rPr lang="zh-CN" altLang="en-US" smtClean="0"/>
              <a:t>创客教育普惠行动</a:t>
            </a:r>
            <a:endParaRPr lang="zh-CN" altLang="en-US"/>
          </a:p>
        </p:txBody>
      </p:sp>
    </p:spTree>
    <p:extLst>
      <p:ext uri="{BB962C8B-B14F-4D97-AF65-F5344CB8AC3E}">
        <p14:creationId xmlns:p14="http://schemas.microsoft.com/office/powerpoint/2010/main" val="586356261"/>
      </p:ext>
    </p:extLst>
  </p:cSld>
  <p:clrMapOvr>
    <a:masterClrMapping/>
  </p:clrMapOvr>
  <mc:AlternateContent xmlns:mc="http://schemas.openxmlformats.org/markup-compatibility/2006" xmlns:p14="http://schemas.microsoft.com/office/powerpoint/2010/main">
    <mc:Choice Requires="p14">
      <p:transition spd="slow" p14:dur="2000" advTm="9758"/>
    </mc:Choice>
    <mc:Fallback xmlns="">
      <p:transition spd="slow" advTm="9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childTnLst>
                          </p:cTn>
                        </p:par>
                        <p:par>
                          <p:cTn id="10" fill="hold">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
                                        </p:tgtEl>
                                        <p:attrNameLst>
                                          <p:attrName>ppt_y</p:attrName>
                                        </p:attrNameLst>
                                      </p:cBhvr>
                                      <p:tavLst>
                                        <p:tav tm="0">
                                          <p:val>
                                            <p:strVal val="#ppt_y"/>
                                          </p:val>
                                        </p:tav>
                                        <p:tav tm="100000">
                                          <p:val>
                                            <p:strVal val="#ppt_y"/>
                                          </p:val>
                                        </p:tav>
                                      </p:tavLst>
                                    </p:anim>
                                    <p:anim calcmode="lin" valueType="num">
                                      <p:cBhvr>
                                        <p:cTn id="15"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
                                        </p:tgtEl>
                                      </p:cBhvr>
                                    </p:animEffect>
                                  </p:childTnLst>
                                </p:cTn>
                              </p:par>
                            </p:childTnLst>
                          </p:cTn>
                        </p:par>
                        <p:par>
                          <p:cTn id="18" fill="hold">
                            <p:stCondLst>
                              <p:cond delay="780"/>
                            </p:stCondLst>
                            <p:childTnLst>
                              <p:par>
                                <p:cTn id="19" presetID="53" presetClass="entr" presetSubtype="16"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par>
                          <p:cTn id="24" fill="hold">
                            <p:stCondLst>
                              <p:cond delay="1280"/>
                            </p:stCondLst>
                            <p:childTnLst>
                              <p:par>
                                <p:cTn id="25" presetID="53" presetClass="entr" presetSubtype="16"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p:cTn id="27" dur="500" fill="hold"/>
                                        <p:tgtEl>
                                          <p:spTgt spid="55"/>
                                        </p:tgtEl>
                                        <p:attrNameLst>
                                          <p:attrName>ppt_w</p:attrName>
                                        </p:attrNameLst>
                                      </p:cBhvr>
                                      <p:tavLst>
                                        <p:tav tm="0">
                                          <p:val>
                                            <p:fltVal val="0"/>
                                          </p:val>
                                        </p:tav>
                                        <p:tav tm="100000">
                                          <p:val>
                                            <p:strVal val="#ppt_w"/>
                                          </p:val>
                                        </p:tav>
                                      </p:tavLst>
                                    </p:anim>
                                    <p:anim calcmode="lin" valueType="num">
                                      <p:cBhvr>
                                        <p:cTn id="28" dur="500" fill="hold"/>
                                        <p:tgtEl>
                                          <p:spTgt spid="55"/>
                                        </p:tgtEl>
                                        <p:attrNameLst>
                                          <p:attrName>ppt_h</p:attrName>
                                        </p:attrNameLst>
                                      </p:cBhvr>
                                      <p:tavLst>
                                        <p:tav tm="0">
                                          <p:val>
                                            <p:fltVal val="0"/>
                                          </p:val>
                                        </p:tav>
                                        <p:tav tm="100000">
                                          <p:val>
                                            <p:strVal val="#ppt_h"/>
                                          </p:val>
                                        </p:tav>
                                      </p:tavLst>
                                    </p:anim>
                                    <p:animEffect transition="in" filter="fade">
                                      <p:cBhvr>
                                        <p:cTn id="2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7268" y="283668"/>
            <a:ext cx="1322823" cy="553691"/>
          </a:xfrm>
          <a:prstGeom prst="rect">
            <a:avLst/>
          </a:prstGeom>
          <a:noFill/>
        </p:spPr>
        <p:txBody>
          <a:bodyPr wrap="none" lIns="121615" tIns="60808" rIns="121615" bIns="60808" rtlCol="0">
            <a:spAutoFit/>
          </a:bodyPr>
          <a:lstStyle/>
          <a:p>
            <a:pPr fontAlgn="base">
              <a:spcBef>
                <a:spcPct val="0"/>
              </a:spcBef>
              <a:spcAft>
                <a:spcPct val="0"/>
              </a:spcAft>
              <a:buFont typeface="Arial" panose="020B0604020202020204" pitchFamily="34" charset="0"/>
              <a:buNone/>
            </a:pPr>
            <a:r>
              <a:rPr lang="zh-CN" altLang="en-US" sz="2800" dirty="0">
                <a:solidFill>
                  <a:srgbClr val="333333"/>
                </a:solidFill>
                <a:latin typeface="微软雅黑" panose="020B0503020204020204" pitchFamily="34" charset="-122"/>
                <a:ea typeface="微软雅黑" panose="020B0503020204020204" pitchFamily="34" charset="-122"/>
              </a:rPr>
              <a:t>搅拌器</a:t>
            </a:r>
          </a:p>
        </p:txBody>
      </p:sp>
      <p:sp>
        <p:nvSpPr>
          <p:cNvPr id="3" name="Freeform 5"/>
          <p:cNvSpPr>
            <a:spLocks noEditPoints="1"/>
          </p:cNvSpPr>
          <p:nvPr/>
        </p:nvSpPr>
        <p:spPr bwMode="auto">
          <a:xfrm>
            <a:off x="336449" y="267685"/>
            <a:ext cx="572961" cy="571357"/>
          </a:xfrm>
          <a:custGeom>
            <a:avLst/>
            <a:gdLst>
              <a:gd name="T0" fmla="*/ 517 w 1374"/>
              <a:gd name="T1" fmla="*/ 1009 h 1374"/>
              <a:gd name="T2" fmla="*/ 901 w 1374"/>
              <a:gd name="T3" fmla="*/ 1009 h 1374"/>
              <a:gd name="T4" fmla="*/ 940 w 1374"/>
              <a:gd name="T5" fmla="*/ 1047 h 1374"/>
              <a:gd name="T6" fmla="*/ 901 w 1374"/>
              <a:gd name="T7" fmla="*/ 1085 h 1374"/>
              <a:gd name="T8" fmla="*/ 517 w 1374"/>
              <a:gd name="T9" fmla="*/ 1085 h 1374"/>
              <a:gd name="T10" fmla="*/ 479 w 1374"/>
              <a:gd name="T11" fmla="*/ 1047 h 1374"/>
              <a:gd name="T12" fmla="*/ 517 w 1374"/>
              <a:gd name="T13" fmla="*/ 1009 h 1374"/>
              <a:gd name="T14" fmla="*/ 500 w 1374"/>
              <a:gd name="T15" fmla="*/ 844 h 1374"/>
              <a:gd name="T16" fmla="*/ 730 w 1374"/>
              <a:gd name="T17" fmla="*/ 465 h 1374"/>
              <a:gd name="T18" fmla="*/ 836 w 1374"/>
              <a:gd name="T19" fmla="*/ 529 h 1374"/>
              <a:gd name="T20" fmla="*/ 606 w 1374"/>
              <a:gd name="T21" fmla="*/ 908 h 1374"/>
              <a:gd name="T22" fmla="*/ 500 w 1374"/>
              <a:gd name="T23" fmla="*/ 844 h 1374"/>
              <a:gd name="T24" fmla="*/ 352 w 1374"/>
              <a:gd name="T25" fmla="*/ 754 h 1374"/>
              <a:gd name="T26" fmla="*/ 582 w 1374"/>
              <a:gd name="T27" fmla="*/ 375 h 1374"/>
              <a:gd name="T28" fmla="*/ 688 w 1374"/>
              <a:gd name="T29" fmla="*/ 439 h 1374"/>
              <a:gd name="T30" fmla="*/ 458 w 1374"/>
              <a:gd name="T31" fmla="*/ 818 h 1374"/>
              <a:gd name="T32" fmla="*/ 352 w 1374"/>
              <a:gd name="T33" fmla="*/ 754 h 1374"/>
              <a:gd name="T34" fmla="*/ 326 w 1374"/>
              <a:gd name="T35" fmla="*/ 1027 h 1374"/>
              <a:gd name="T36" fmla="*/ 349 w 1374"/>
              <a:gd name="T37" fmla="*/ 826 h 1374"/>
              <a:gd name="T38" fmla="*/ 542 w 1374"/>
              <a:gd name="T39" fmla="*/ 943 h 1374"/>
              <a:gd name="T40" fmla="*/ 376 w 1374"/>
              <a:gd name="T41" fmla="*/ 1057 h 1374"/>
              <a:gd name="T42" fmla="*/ 326 w 1374"/>
              <a:gd name="T43" fmla="*/ 1027 h 1374"/>
              <a:gd name="T44" fmla="*/ 640 w 1374"/>
              <a:gd name="T45" fmla="*/ 279 h 1374"/>
              <a:gd name="T46" fmla="*/ 894 w 1374"/>
              <a:gd name="T47" fmla="*/ 433 h 1374"/>
              <a:gd name="T48" fmla="*/ 844 w 1374"/>
              <a:gd name="T49" fmla="*/ 515 h 1374"/>
              <a:gd name="T50" fmla="*/ 589 w 1374"/>
              <a:gd name="T51" fmla="*/ 360 h 1374"/>
              <a:gd name="T52" fmla="*/ 640 w 1374"/>
              <a:gd name="T53" fmla="*/ 279 h 1374"/>
              <a:gd name="T54" fmla="*/ 677 w 1374"/>
              <a:gd name="T55" fmla="*/ 217 h 1374"/>
              <a:gd name="T56" fmla="*/ 770 w 1374"/>
              <a:gd name="T57" fmla="*/ 194 h 1374"/>
              <a:gd name="T58" fmla="*/ 909 w 1374"/>
              <a:gd name="T59" fmla="*/ 279 h 1374"/>
              <a:gd name="T60" fmla="*/ 932 w 1374"/>
              <a:gd name="T61" fmla="*/ 371 h 1374"/>
              <a:gd name="T62" fmla="*/ 903 w 1374"/>
              <a:gd name="T63" fmla="*/ 418 h 1374"/>
              <a:gd name="T64" fmla="*/ 649 w 1374"/>
              <a:gd name="T65" fmla="*/ 264 h 1374"/>
              <a:gd name="T66" fmla="*/ 677 w 1374"/>
              <a:gd name="T67" fmla="*/ 217 h 1374"/>
              <a:gd name="T68" fmla="*/ 687 w 1374"/>
              <a:gd name="T69" fmla="*/ 0 h 1374"/>
              <a:gd name="T70" fmla="*/ 1374 w 1374"/>
              <a:gd name="T71" fmla="*/ 687 h 1374"/>
              <a:gd name="T72" fmla="*/ 687 w 1374"/>
              <a:gd name="T73" fmla="*/ 1374 h 1374"/>
              <a:gd name="T74" fmla="*/ 0 w 1374"/>
              <a:gd name="T75" fmla="*/ 687 h 1374"/>
              <a:gd name="T76" fmla="*/ 687 w 1374"/>
              <a:gd name="T77" fmla="*/ 0 h 1374"/>
              <a:gd name="T78" fmla="*/ 687 w 1374"/>
              <a:gd name="T79" fmla="*/ 131 h 1374"/>
              <a:gd name="T80" fmla="*/ 1244 w 1374"/>
              <a:gd name="T81" fmla="*/ 687 h 1374"/>
              <a:gd name="T82" fmla="*/ 687 w 1374"/>
              <a:gd name="T83" fmla="*/ 1244 h 1374"/>
              <a:gd name="T84" fmla="*/ 131 w 1374"/>
              <a:gd name="T85" fmla="*/ 687 h 1374"/>
              <a:gd name="T86" fmla="*/ 687 w 1374"/>
              <a:gd name="T87" fmla="*/ 131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rgbClr val="024C89"/>
          </a:solidFill>
          <a:ln>
            <a:noFill/>
          </a:ln>
        </p:spPr>
        <p:txBody>
          <a:bodyPr vert="horz" wrap="square" lIns="121615" tIns="60808" rIns="121615" bIns="60808" numCol="1" anchor="t" anchorCtr="0" compatLnSpc="1"/>
          <a:lstStyle/>
          <a:p>
            <a:pPr defTabSz="1216025" fontAlgn="base">
              <a:spcBef>
                <a:spcPct val="0"/>
              </a:spcBef>
              <a:spcAft>
                <a:spcPct val="0"/>
              </a:spcAft>
              <a:defRPr/>
            </a:pPr>
            <a:endParaRPr lang="zh-CN" altLang="en-US" sz="2400" kern="0">
              <a:solidFill>
                <a:srgbClr val="024C89"/>
              </a:solidFill>
              <a:latin typeface="Arial" panose="020B0604020202020204" pitchFamily="34" charset="0"/>
            </a:endParaRPr>
          </a:p>
        </p:txBody>
      </p:sp>
      <p:grpSp>
        <p:nvGrpSpPr>
          <p:cNvPr id="59" name="组合 58"/>
          <p:cNvGrpSpPr/>
          <p:nvPr/>
        </p:nvGrpSpPr>
        <p:grpSpPr>
          <a:xfrm>
            <a:off x="737346" y="1084597"/>
            <a:ext cx="2227346" cy="416316"/>
            <a:chOff x="603196" y="3180076"/>
            <a:chExt cx="1670727" cy="312165"/>
          </a:xfrm>
        </p:grpSpPr>
        <p:sp>
          <p:nvSpPr>
            <p:cNvPr id="60" name="圆角矩形 59"/>
            <p:cNvSpPr/>
            <p:nvPr/>
          </p:nvSpPr>
          <p:spPr>
            <a:xfrm>
              <a:off x="603196" y="3180076"/>
              <a:ext cx="1670727" cy="312165"/>
            </a:xfrm>
            <a:prstGeom prst="roundRect">
              <a:avLst/>
            </a:prstGeom>
            <a:solidFill>
              <a:srgbClr val="027ED2"/>
            </a:solidFill>
            <a:ln w="12700">
              <a:gradFill flip="none" rotWithShape="1">
                <a:gsLst>
                  <a:gs pos="0">
                    <a:schemeClr val="bg1">
                      <a:lumMod val="75000"/>
                    </a:schemeClr>
                  </a:gs>
                  <a:gs pos="100000">
                    <a:schemeClr val="bg1"/>
                  </a:gs>
                </a:gsLst>
                <a:lin ang="18900000" scaled="1"/>
                <a:tileRect/>
              </a:gradFill>
            </a:ln>
            <a:effectLst>
              <a:outerShdw blurRad="101600" dist="254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1" name="矩形 60"/>
            <p:cNvSpPr>
              <a:spLocks noChangeArrowheads="1"/>
            </p:cNvSpPr>
            <p:nvPr/>
          </p:nvSpPr>
          <p:spPr bwMode="auto">
            <a:xfrm>
              <a:off x="880677" y="3223695"/>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smtClean="0">
                  <a:solidFill>
                    <a:schemeClr val="bg1"/>
                  </a:solidFill>
                  <a:latin typeface="微软雅黑" panose="020B0503020204020204" pitchFamily="34" charset="-122"/>
                  <a:ea typeface="微软雅黑" panose="020B0503020204020204" pitchFamily="34" charset="-122"/>
                  <a:cs typeface="+mj-cs"/>
                </a:rPr>
                <a:t>理论知识</a:t>
              </a:r>
              <a:endParaRPr lang="en-US" altLang="zh-CN" sz="1900" b="1" cap="all" dirty="0">
                <a:solidFill>
                  <a:schemeClr val="bg1"/>
                </a:solidFill>
                <a:latin typeface="微软雅黑" panose="020B0503020204020204" pitchFamily="34" charset="-122"/>
                <a:ea typeface="微软雅黑" panose="020B0503020204020204" pitchFamily="34" charset="-122"/>
                <a:cs typeface="+mj-cs"/>
              </a:endParaRPr>
            </a:p>
          </p:txBody>
        </p:sp>
        <p:sp>
          <p:nvSpPr>
            <p:cNvPr id="62" name="任意多边形 61"/>
            <p:cNvSpPr/>
            <p:nvPr/>
          </p:nvSpPr>
          <p:spPr>
            <a:xfrm rot="13500000" flipH="1">
              <a:off x="2029342" y="3273324"/>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909410" y="2474992"/>
            <a:ext cx="1795346" cy="369332"/>
          </a:xfrm>
          <a:prstGeom prst="rect">
            <a:avLst/>
          </a:prstGeom>
          <a:noFill/>
        </p:spPr>
        <p:txBody>
          <a:bodyPr wrap="square" rtlCol="0">
            <a:spAutoFit/>
          </a:bodyPr>
          <a:lstStyle/>
          <a:p>
            <a:r>
              <a:rPr lang="zh-CN" altLang="en-US" dirty="0"/>
              <a:t>齿轮传动</a:t>
            </a:r>
            <a:r>
              <a:rPr lang="zh-CN" altLang="en-US" dirty="0" smtClean="0"/>
              <a:t>：</a:t>
            </a:r>
            <a:endParaRPr lang="en-US" altLang="zh-CN" dirty="0" smtClean="0"/>
          </a:p>
        </p:txBody>
      </p:sp>
      <p:sp>
        <p:nvSpPr>
          <p:cNvPr id="5" name="文本框 4"/>
          <p:cNvSpPr txBox="1"/>
          <p:nvPr/>
        </p:nvSpPr>
        <p:spPr>
          <a:xfrm flipH="1">
            <a:off x="770550" y="3188768"/>
            <a:ext cx="2496759" cy="646331"/>
          </a:xfrm>
          <a:prstGeom prst="rect">
            <a:avLst/>
          </a:prstGeom>
          <a:noFill/>
        </p:spPr>
        <p:txBody>
          <a:bodyPr wrap="square" rtlCol="0">
            <a:spAutoFit/>
          </a:bodyPr>
          <a:lstStyle/>
          <a:p>
            <a:r>
              <a:rPr lang="zh-CN" altLang="en-US" dirty="0"/>
              <a:t>平</a:t>
            </a:r>
            <a:r>
              <a:rPr lang="zh-CN" altLang="en-US" dirty="0" smtClean="0"/>
              <a:t>行啮合；</a:t>
            </a:r>
            <a:endParaRPr lang="en-US" altLang="zh-CN" dirty="0" smtClean="0"/>
          </a:p>
          <a:p>
            <a:r>
              <a:rPr lang="zh-CN" altLang="en-US" dirty="0"/>
              <a:t>垂</a:t>
            </a:r>
            <a:r>
              <a:rPr lang="zh-CN" altLang="en-US" dirty="0" smtClean="0"/>
              <a:t>直啮合；</a:t>
            </a:r>
            <a:endParaRPr lang="en-US" altLang="zh-CN" dirty="0" smtClean="0"/>
          </a:p>
        </p:txBody>
      </p:sp>
      <p:sp>
        <p:nvSpPr>
          <p:cNvPr id="16" name="文本框 15"/>
          <p:cNvSpPr txBox="1"/>
          <p:nvPr/>
        </p:nvSpPr>
        <p:spPr>
          <a:xfrm>
            <a:off x="4415885" y="2509023"/>
            <a:ext cx="1836022" cy="369332"/>
          </a:xfrm>
          <a:prstGeom prst="rect">
            <a:avLst/>
          </a:prstGeom>
          <a:noFill/>
        </p:spPr>
        <p:txBody>
          <a:bodyPr wrap="square" rtlCol="0">
            <a:spAutoFit/>
          </a:bodyPr>
          <a:lstStyle/>
          <a:p>
            <a:r>
              <a:rPr lang="zh-CN" altLang="en-US" dirty="0"/>
              <a:t>轮轴</a:t>
            </a:r>
            <a:r>
              <a:rPr lang="zh-CN" altLang="en-US" dirty="0" smtClean="0"/>
              <a:t>：</a:t>
            </a:r>
            <a:endParaRPr lang="en-US" altLang="zh-CN" dirty="0" smtClean="0"/>
          </a:p>
        </p:txBody>
      </p:sp>
      <p:sp>
        <p:nvSpPr>
          <p:cNvPr id="17" name="文本框 16"/>
          <p:cNvSpPr txBox="1"/>
          <p:nvPr/>
        </p:nvSpPr>
        <p:spPr>
          <a:xfrm flipH="1">
            <a:off x="4257163" y="3118138"/>
            <a:ext cx="2496759" cy="1754326"/>
          </a:xfrm>
          <a:prstGeom prst="rect">
            <a:avLst/>
          </a:prstGeom>
          <a:noFill/>
        </p:spPr>
        <p:txBody>
          <a:bodyPr wrap="square" rtlCol="0">
            <a:spAutoFit/>
          </a:bodyPr>
          <a:lstStyle/>
          <a:p>
            <a:r>
              <a:rPr lang="zh-CN" altLang="en-US" dirty="0"/>
              <a:t>轮</a:t>
            </a:r>
            <a:r>
              <a:rPr lang="zh-CN" altLang="en-US" dirty="0" smtClean="0"/>
              <a:t>轴的实质实际上是一个可以连续转动的杠杆；</a:t>
            </a:r>
            <a:endParaRPr lang="en-US" altLang="zh-CN" dirty="0" smtClean="0"/>
          </a:p>
          <a:p>
            <a:r>
              <a:rPr lang="zh-CN" altLang="en-US" dirty="0" smtClean="0"/>
              <a:t>动力作用在轴上是费力杠杆；</a:t>
            </a:r>
            <a:endParaRPr lang="en-US" altLang="zh-CN" dirty="0" smtClean="0"/>
          </a:p>
          <a:p>
            <a:r>
              <a:rPr lang="zh-CN" altLang="en-US" dirty="0" smtClean="0"/>
              <a:t>动力作用在轮上是省力杆杠；</a:t>
            </a:r>
            <a:endParaRPr lang="en-US" altLang="zh-CN" dirty="0" smtClean="0"/>
          </a:p>
        </p:txBody>
      </p:sp>
      <p:sp>
        <p:nvSpPr>
          <p:cNvPr id="6" name="文本框 5"/>
          <p:cNvSpPr txBox="1"/>
          <p:nvPr/>
        </p:nvSpPr>
        <p:spPr>
          <a:xfrm>
            <a:off x="7844136" y="3162742"/>
            <a:ext cx="2547797" cy="923330"/>
          </a:xfrm>
          <a:prstGeom prst="rect">
            <a:avLst/>
          </a:prstGeom>
          <a:noFill/>
        </p:spPr>
        <p:txBody>
          <a:bodyPr wrap="square" rtlCol="0">
            <a:spAutoFit/>
          </a:bodyPr>
          <a:lstStyle/>
          <a:p>
            <a:r>
              <a:rPr lang="zh-CN" altLang="en-US" dirty="0" smtClean="0"/>
              <a:t>平齿轮；</a:t>
            </a:r>
            <a:endParaRPr lang="en-US" altLang="zh-CN" dirty="0" smtClean="0"/>
          </a:p>
          <a:p>
            <a:r>
              <a:rPr lang="zh-CN" altLang="en-US" dirty="0"/>
              <a:t>冠齿</a:t>
            </a:r>
            <a:r>
              <a:rPr lang="zh-CN" altLang="en-US" dirty="0" smtClean="0"/>
              <a:t>轮；</a:t>
            </a:r>
            <a:endParaRPr lang="en-US" altLang="zh-CN" dirty="0" smtClean="0"/>
          </a:p>
          <a:p>
            <a:r>
              <a:rPr lang="zh-CN" altLang="en-US" dirty="0"/>
              <a:t>涡</a:t>
            </a:r>
            <a:r>
              <a:rPr lang="zh-CN" altLang="en-US" dirty="0" smtClean="0"/>
              <a:t>轮、蜗杆；</a:t>
            </a:r>
            <a:endParaRPr lang="en-US" altLang="zh-CN" dirty="0"/>
          </a:p>
        </p:txBody>
      </p:sp>
      <p:sp>
        <p:nvSpPr>
          <p:cNvPr id="19" name="文本框 18"/>
          <p:cNvSpPr txBox="1"/>
          <p:nvPr/>
        </p:nvSpPr>
        <p:spPr>
          <a:xfrm>
            <a:off x="7844136" y="2536860"/>
            <a:ext cx="1881630" cy="369332"/>
          </a:xfrm>
          <a:prstGeom prst="rect">
            <a:avLst/>
          </a:prstGeom>
          <a:noFill/>
        </p:spPr>
        <p:txBody>
          <a:bodyPr wrap="square" rtlCol="0">
            <a:spAutoFit/>
          </a:bodyPr>
          <a:lstStyle/>
          <a:p>
            <a:r>
              <a:rPr lang="zh-CN" altLang="en-US" dirty="0"/>
              <a:t>齿</a:t>
            </a:r>
            <a:r>
              <a:rPr lang="zh-CN" altLang="en-US" dirty="0" smtClean="0"/>
              <a:t>轮的种类：</a:t>
            </a:r>
            <a:endParaRPr lang="en-US" altLang="zh-CN" dirty="0" smtClean="0"/>
          </a:p>
        </p:txBody>
      </p:sp>
      <p:sp>
        <p:nvSpPr>
          <p:cNvPr id="7" name="页脚占位符 6"/>
          <p:cNvSpPr>
            <a:spLocks noGrp="1"/>
          </p:cNvSpPr>
          <p:nvPr>
            <p:ph type="ftr" sz="quarter" idx="11"/>
          </p:nvPr>
        </p:nvSpPr>
        <p:spPr/>
        <p:txBody>
          <a:bodyPr/>
          <a:lstStyle/>
          <a:p>
            <a:r>
              <a:rPr lang="zh-CN" altLang="en-US" smtClean="0"/>
              <a:t>创客教育普惠行动</a:t>
            </a:r>
            <a:endParaRPr lang="zh-CN" altLang="en-US"/>
          </a:p>
        </p:txBody>
      </p:sp>
    </p:spTree>
    <p:extLst>
      <p:ext uri="{BB962C8B-B14F-4D97-AF65-F5344CB8AC3E}">
        <p14:creationId xmlns:p14="http://schemas.microsoft.com/office/powerpoint/2010/main" val="2725604713"/>
      </p:ext>
    </p:extLst>
  </p:cSld>
  <p:clrMapOvr>
    <a:masterClrMapping/>
  </p:clrMapOvr>
  <mc:AlternateContent xmlns:mc="http://schemas.openxmlformats.org/markup-compatibility/2006" xmlns:p14="http://schemas.microsoft.com/office/powerpoint/2010/main">
    <mc:Choice Requires="p14">
      <p:transition spd="slow" p14:dur="2000" advTm="9758"/>
    </mc:Choice>
    <mc:Fallback xmlns="">
      <p:transition spd="slow" advTm="9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childTnLst>
                          </p:cTn>
                        </p:par>
                        <p:par>
                          <p:cTn id="10" fill="hold">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
                                        </p:tgtEl>
                                        <p:attrNameLst>
                                          <p:attrName>ppt_y</p:attrName>
                                        </p:attrNameLst>
                                      </p:cBhvr>
                                      <p:tavLst>
                                        <p:tav tm="0">
                                          <p:val>
                                            <p:strVal val="#ppt_y"/>
                                          </p:val>
                                        </p:tav>
                                        <p:tav tm="100000">
                                          <p:val>
                                            <p:strVal val="#ppt_y"/>
                                          </p:val>
                                        </p:tav>
                                      </p:tavLst>
                                    </p:anim>
                                    <p:anim calcmode="lin" valueType="num">
                                      <p:cBhvr>
                                        <p:cTn id="15"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
                                        </p:tgtEl>
                                      </p:cBhvr>
                                    </p:animEffect>
                                  </p:childTnLst>
                                </p:cTn>
                              </p:par>
                            </p:childTnLst>
                          </p:cTn>
                        </p:par>
                        <p:par>
                          <p:cTn id="18" fill="hold">
                            <p:stCondLst>
                              <p:cond delay="780"/>
                            </p:stCondLst>
                            <p:childTnLst>
                              <p:par>
                                <p:cTn id="19" presetID="53" presetClass="entr" presetSubtype="16"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7268" y="283668"/>
            <a:ext cx="2040969" cy="553691"/>
          </a:xfrm>
          <a:prstGeom prst="rect">
            <a:avLst/>
          </a:prstGeom>
          <a:noFill/>
        </p:spPr>
        <p:txBody>
          <a:bodyPr wrap="none" lIns="121615" tIns="60808" rIns="121615" bIns="60808" rtlCol="0">
            <a:spAutoFit/>
          </a:bodyPr>
          <a:lstStyle/>
          <a:p>
            <a:pPr fontAlgn="base">
              <a:spcBef>
                <a:spcPct val="0"/>
              </a:spcBef>
              <a:spcAft>
                <a:spcPct val="0"/>
              </a:spcAft>
              <a:buFont typeface="Arial" panose="020B0604020202020204" pitchFamily="34" charset="0"/>
              <a:buNone/>
            </a:pPr>
            <a:r>
              <a:rPr lang="zh-CN" altLang="en-US" sz="2800" dirty="0">
                <a:solidFill>
                  <a:srgbClr val="333333"/>
                </a:solidFill>
                <a:latin typeface="微软雅黑" panose="020B0503020204020204" pitchFamily="34" charset="-122"/>
                <a:ea typeface="微软雅黑" panose="020B0503020204020204" pitchFamily="34" charset="-122"/>
              </a:rPr>
              <a:t>奇怪</a:t>
            </a:r>
            <a:r>
              <a:rPr lang="zh-CN" altLang="en-US" sz="2800" dirty="0" smtClean="0">
                <a:solidFill>
                  <a:srgbClr val="333333"/>
                </a:solidFill>
                <a:latin typeface="微软雅黑" panose="020B0503020204020204" pitchFamily="34" charset="-122"/>
                <a:ea typeface="微软雅黑" panose="020B0503020204020204" pitchFamily="34" charset="-122"/>
              </a:rPr>
              <a:t>的时钟</a:t>
            </a:r>
            <a:endParaRPr lang="zh-CN" altLang="en-US" sz="2800" dirty="0">
              <a:solidFill>
                <a:srgbClr val="333333"/>
              </a:solidFill>
              <a:latin typeface="微软雅黑" panose="020B0503020204020204" pitchFamily="34" charset="-122"/>
              <a:ea typeface="微软雅黑" panose="020B0503020204020204" pitchFamily="34" charset="-122"/>
            </a:endParaRPr>
          </a:p>
        </p:txBody>
      </p:sp>
      <p:sp>
        <p:nvSpPr>
          <p:cNvPr id="3" name="Freeform 5"/>
          <p:cNvSpPr>
            <a:spLocks noEditPoints="1"/>
          </p:cNvSpPr>
          <p:nvPr/>
        </p:nvSpPr>
        <p:spPr bwMode="auto">
          <a:xfrm>
            <a:off x="336449" y="267685"/>
            <a:ext cx="572961" cy="571357"/>
          </a:xfrm>
          <a:custGeom>
            <a:avLst/>
            <a:gdLst>
              <a:gd name="T0" fmla="*/ 517 w 1374"/>
              <a:gd name="T1" fmla="*/ 1009 h 1374"/>
              <a:gd name="T2" fmla="*/ 901 w 1374"/>
              <a:gd name="T3" fmla="*/ 1009 h 1374"/>
              <a:gd name="T4" fmla="*/ 940 w 1374"/>
              <a:gd name="T5" fmla="*/ 1047 h 1374"/>
              <a:gd name="T6" fmla="*/ 901 w 1374"/>
              <a:gd name="T7" fmla="*/ 1085 h 1374"/>
              <a:gd name="T8" fmla="*/ 517 w 1374"/>
              <a:gd name="T9" fmla="*/ 1085 h 1374"/>
              <a:gd name="T10" fmla="*/ 479 w 1374"/>
              <a:gd name="T11" fmla="*/ 1047 h 1374"/>
              <a:gd name="T12" fmla="*/ 517 w 1374"/>
              <a:gd name="T13" fmla="*/ 1009 h 1374"/>
              <a:gd name="T14" fmla="*/ 500 w 1374"/>
              <a:gd name="T15" fmla="*/ 844 h 1374"/>
              <a:gd name="T16" fmla="*/ 730 w 1374"/>
              <a:gd name="T17" fmla="*/ 465 h 1374"/>
              <a:gd name="T18" fmla="*/ 836 w 1374"/>
              <a:gd name="T19" fmla="*/ 529 h 1374"/>
              <a:gd name="T20" fmla="*/ 606 w 1374"/>
              <a:gd name="T21" fmla="*/ 908 h 1374"/>
              <a:gd name="T22" fmla="*/ 500 w 1374"/>
              <a:gd name="T23" fmla="*/ 844 h 1374"/>
              <a:gd name="T24" fmla="*/ 352 w 1374"/>
              <a:gd name="T25" fmla="*/ 754 h 1374"/>
              <a:gd name="T26" fmla="*/ 582 w 1374"/>
              <a:gd name="T27" fmla="*/ 375 h 1374"/>
              <a:gd name="T28" fmla="*/ 688 w 1374"/>
              <a:gd name="T29" fmla="*/ 439 h 1374"/>
              <a:gd name="T30" fmla="*/ 458 w 1374"/>
              <a:gd name="T31" fmla="*/ 818 h 1374"/>
              <a:gd name="T32" fmla="*/ 352 w 1374"/>
              <a:gd name="T33" fmla="*/ 754 h 1374"/>
              <a:gd name="T34" fmla="*/ 326 w 1374"/>
              <a:gd name="T35" fmla="*/ 1027 h 1374"/>
              <a:gd name="T36" fmla="*/ 349 w 1374"/>
              <a:gd name="T37" fmla="*/ 826 h 1374"/>
              <a:gd name="T38" fmla="*/ 542 w 1374"/>
              <a:gd name="T39" fmla="*/ 943 h 1374"/>
              <a:gd name="T40" fmla="*/ 376 w 1374"/>
              <a:gd name="T41" fmla="*/ 1057 h 1374"/>
              <a:gd name="T42" fmla="*/ 326 w 1374"/>
              <a:gd name="T43" fmla="*/ 1027 h 1374"/>
              <a:gd name="T44" fmla="*/ 640 w 1374"/>
              <a:gd name="T45" fmla="*/ 279 h 1374"/>
              <a:gd name="T46" fmla="*/ 894 w 1374"/>
              <a:gd name="T47" fmla="*/ 433 h 1374"/>
              <a:gd name="T48" fmla="*/ 844 w 1374"/>
              <a:gd name="T49" fmla="*/ 515 h 1374"/>
              <a:gd name="T50" fmla="*/ 589 w 1374"/>
              <a:gd name="T51" fmla="*/ 360 h 1374"/>
              <a:gd name="T52" fmla="*/ 640 w 1374"/>
              <a:gd name="T53" fmla="*/ 279 h 1374"/>
              <a:gd name="T54" fmla="*/ 677 w 1374"/>
              <a:gd name="T55" fmla="*/ 217 h 1374"/>
              <a:gd name="T56" fmla="*/ 770 w 1374"/>
              <a:gd name="T57" fmla="*/ 194 h 1374"/>
              <a:gd name="T58" fmla="*/ 909 w 1374"/>
              <a:gd name="T59" fmla="*/ 279 h 1374"/>
              <a:gd name="T60" fmla="*/ 932 w 1374"/>
              <a:gd name="T61" fmla="*/ 371 h 1374"/>
              <a:gd name="T62" fmla="*/ 903 w 1374"/>
              <a:gd name="T63" fmla="*/ 418 h 1374"/>
              <a:gd name="T64" fmla="*/ 649 w 1374"/>
              <a:gd name="T65" fmla="*/ 264 h 1374"/>
              <a:gd name="T66" fmla="*/ 677 w 1374"/>
              <a:gd name="T67" fmla="*/ 217 h 1374"/>
              <a:gd name="T68" fmla="*/ 687 w 1374"/>
              <a:gd name="T69" fmla="*/ 0 h 1374"/>
              <a:gd name="T70" fmla="*/ 1374 w 1374"/>
              <a:gd name="T71" fmla="*/ 687 h 1374"/>
              <a:gd name="T72" fmla="*/ 687 w 1374"/>
              <a:gd name="T73" fmla="*/ 1374 h 1374"/>
              <a:gd name="T74" fmla="*/ 0 w 1374"/>
              <a:gd name="T75" fmla="*/ 687 h 1374"/>
              <a:gd name="T76" fmla="*/ 687 w 1374"/>
              <a:gd name="T77" fmla="*/ 0 h 1374"/>
              <a:gd name="T78" fmla="*/ 687 w 1374"/>
              <a:gd name="T79" fmla="*/ 131 h 1374"/>
              <a:gd name="T80" fmla="*/ 1244 w 1374"/>
              <a:gd name="T81" fmla="*/ 687 h 1374"/>
              <a:gd name="T82" fmla="*/ 687 w 1374"/>
              <a:gd name="T83" fmla="*/ 1244 h 1374"/>
              <a:gd name="T84" fmla="*/ 131 w 1374"/>
              <a:gd name="T85" fmla="*/ 687 h 1374"/>
              <a:gd name="T86" fmla="*/ 687 w 1374"/>
              <a:gd name="T87" fmla="*/ 131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rgbClr val="024C89"/>
          </a:solidFill>
          <a:ln>
            <a:noFill/>
          </a:ln>
        </p:spPr>
        <p:txBody>
          <a:bodyPr vert="horz" wrap="square" lIns="121615" tIns="60808" rIns="121615" bIns="60808" numCol="1" anchor="t" anchorCtr="0" compatLnSpc="1"/>
          <a:lstStyle/>
          <a:p>
            <a:pPr defTabSz="1216025" fontAlgn="base">
              <a:spcBef>
                <a:spcPct val="0"/>
              </a:spcBef>
              <a:spcAft>
                <a:spcPct val="0"/>
              </a:spcAft>
              <a:defRPr/>
            </a:pPr>
            <a:endParaRPr lang="zh-CN" altLang="en-US" sz="2400" kern="0">
              <a:solidFill>
                <a:srgbClr val="024C89"/>
              </a:solidFill>
              <a:latin typeface="Arial" panose="020B0604020202020204" pitchFamily="34" charset="0"/>
            </a:endParaRPr>
          </a:p>
        </p:txBody>
      </p:sp>
      <p:grpSp>
        <p:nvGrpSpPr>
          <p:cNvPr id="55" name="组合 54"/>
          <p:cNvGrpSpPr/>
          <p:nvPr/>
        </p:nvGrpSpPr>
        <p:grpSpPr>
          <a:xfrm>
            <a:off x="6794900" y="4095723"/>
            <a:ext cx="1703404" cy="299972"/>
            <a:chOff x="5030153" y="1538377"/>
            <a:chExt cx="1277719" cy="224927"/>
          </a:xfrm>
        </p:grpSpPr>
        <p:sp>
          <p:nvSpPr>
            <p:cNvPr id="57" name="矩形 56"/>
            <p:cNvSpPr>
              <a:spLocks noChangeArrowheads="1"/>
            </p:cNvSpPr>
            <p:nvPr/>
          </p:nvSpPr>
          <p:spPr bwMode="auto">
            <a:xfrm>
              <a:off x="5030153" y="1538377"/>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a:solidFill>
                    <a:schemeClr val="bg1"/>
                  </a:solidFill>
                  <a:latin typeface="微软雅黑" panose="020B0503020204020204" pitchFamily="34" charset="-122"/>
                  <a:ea typeface="微软雅黑" panose="020B0503020204020204" pitchFamily="34" charset="-122"/>
                </a:rPr>
                <a:t>知识</a:t>
              </a:r>
              <a:r>
                <a:rPr lang="zh-CN" altLang="en-US" sz="1900" b="1" cap="all" dirty="0" smtClean="0">
                  <a:solidFill>
                    <a:schemeClr val="bg1"/>
                  </a:solidFill>
                  <a:latin typeface="微软雅黑" panose="020B0503020204020204" pitchFamily="34" charset="-122"/>
                  <a:ea typeface="微软雅黑" panose="020B0503020204020204" pitchFamily="34" charset="-122"/>
                </a:rPr>
                <a:t>点</a:t>
              </a:r>
              <a:endParaRPr lang="en-US" altLang="zh-CN" sz="1900" b="1" cap="all" dirty="0">
                <a:solidFill>
                  <a:schemeClr val="bg1"/>
                </a:solidFill>
                <a:latin typeface="微软雅黑" panose="020B0503020204020204" pitchFamily="34" charset="-122"/>
                <a:ea typeface="微软雅黑" panose="020B0503020204020204" pitchFamily="34" charset="-122"/>
              </a:endParaRPr>
            </a:p>
          </p:txBody>
        </p:sp>
        <p:sp>
          <p:nvSpPr>
            <p:cNvPr id="58" name="任意多边形 57"/>
            <p:cNvSpPr/>
            <p:nvPr/>
          </p:nvSpPr>
          <p:spPr>
            <a:xfrm rot="13500000" flipH="1">
              <a:off x="6182203" y="1588006"/>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737346" y="1709065"/>
            <a:ext cx="2227346" cy="416316"/>
            <a:chOff x="603196" y="3180076"/>
            <a:chExt cx="1670727" cy="312165"/>
          </a:xfrm>
        </p:grpSpPr>
        <p:sp>
          <p:nvSpPr>
            <p:cNvPr id="60" name="圆角矩形 59"/>
            <p:cNvSpPr/>
            <p:nvPr/>
          </p:nvSpPr>
          <p:spPr>
            <a:xfrm>
              <a:off x="603196" y="3180076"/>
              <a:ext cx="1670727" cy="312165"/>
            </a:xfrm>
            <a:prstGeom prst="roundRect">
              <a:avLst/>
            </a:prstGeom>
            <a:solidFill>
              <a:srgbClr val="027ED2"/>
            </a:solidFill>
            <a:ln w="12700">
              <a:gradFill flip="none" rotWithShape="1">
                <a:gsLst>
                  <a:gs pos="0">
                    <a:schemeClr val="bg1">
                      <a:lumMod val="75000"/>
                    </a:schemeClr>
                  </a:gs>
                  <a:gs pos="100000">
                    <a:schemeClr val="bg1"/>
                  </a:gs>
                </a:gsLst>
                <a:lin ang="18900000" scaled="1"/>
                <a:tileRect/>
              </a:gradFill>
            </a:ln>
            <a:effectLst>
              <a:outerShdw blurRad="101600" dist="254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1" name="矩形 60"/>
            <p:cNvSpPr>
              <a:spLocks noChangeArrowheads="1"/>
            </p:cNvSpPr>
            <p:nvPr/>
          </p:nvSpPr>
          <p:spPr bwMode="auto">
            <a:xfrm>
              <a:off x="880677" y="3223695"/>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a:solidFill>
                    <a:schemeClr val="bg1"/>
                  </a:solidFill>
                  <a:latin typeface="微软雅黑" panose="020B0503020204020204" pitchFamily="34" charset="-122"/>
                  <a:ea typeface="微软雅黑" panose="020B0503020204020204" pitchFamily="34" charset="-122"/>
                </a:rPr>
                <a:t>结</a:t>
              </a:r>
              <a:r>
                <a:rPr lang="zh-CN" altLang="en-US" sz="1900" b="1" cap="all" dirty="0" smtClean="0">
                  <a:solidFill>
                    <a:schemeClr val="bg1"/>
                  </a:solidFill>
                  <a:latin typeface="微软雅黑" panose="020B0503020204020204" pitchFamily="34" charset="-122"/>
                  <a:ea typeface="微软雅黑" panose="020B0503020204020204" pitchFamily="34" charset="-122"/>
                </a:rPr>
                <a:t>构搭建</a:t>
              </a:r>
              <a:endParaRPr lang="en-US" altLang="zh-CN" sz="1900" b="1" cap="all" dirty="0">
                <a:solidFill>
                  <a:schemeClr val="bg1"/>
                </a:solidFill>
                <a:latin typeface="微软雅黑" panose="020B0503020204020204" pitchFamily="34" charset="-122"/>
                <a:ea typeface="微软雅黑" panose="020B0503020204020204" pitchFamily="34" charset="-122"/>
              </a:endParaRPr>
            </a:p>
          </p:txBody>
        </p:sp>
        <p:sp>
          <p:nvSpPr>
            <p:cNvPr id="62" name="任意多边形 61"/>
            <p:cNvSpPr/>
            <p:nvPr/>
          </p:nvSpPr>
          <p:spPr>
            <a:xfrm rot="13500000" flipH="1">
              <a:off x="2029342" y="3273324"/>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4760" y="2851600"/>
            <a:ext cx="2700000" cy="360000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200" y="2868208"/>
            <a:ext cx="4800000" cy="3600000"/>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7346" y="2851600"/>
            <a:ext cx="2700000" cy="3600000"/>
          </a:xfrm>
          <a:prstGeom prst="rect">
            <a:avLst/>
          </a:prstGeom>
        </p:spPr>
      </p:pic>
      <p:sp>
        <p:nvSpPr>
          <p:cNvPr id="7" name="页脚占位符 6"/>
          <p:cNvSpPr>
            <a:spLocks noGrp="1"/>
          </p:cNvSpPr>
          <p:nvPr>
            <p:ph type="ftr" sz="quarter" idx="11"/>
          </p:nvPr>
        </p:nvSpPr>
        <p:spPr/>
        <p:txBody>
          <a:bodyPr/>
          <a:lstStyle/>
          <a:p>
            <a:r>
              <a:rPr lang="zh-CN" altLang="en-US" smtClean="0"/>
              <a:t>创客教育普惠行动</a:t>
            </a:r>
            <a:endParaRPr lang="zh-CN" altLang="en-US"/>
          </a:p>
        </p:txBody>
      </p:sp>
    </p:spTree>
    <p:extLst>
      <p:ext uri="{BB962C8B-B14F-4D97-AF65-F5344CB8AC3E}">
        <p14:creationId xmlns:p14="http://schemas.microsoft.com/office/powerpoint/2010/main" val="987879675"/>
      </p:ext>
    </p:extLst>
  </p:cSld>
  <p:clrMapOvr>
    <a:masterClrMapping/>
  </p:clrMapOvr>
  <mc:AlternateContent xmlns:mc="http://schemas.openxmlformats.org/markup-compatibility/2006" xmlns:p14="http://schemas.microsoft.com/office/powerpoint/2010/main">
    <mc:Choice Requires="p14">
      <p:transition spd="slow" p14:dur="2000" advTm="9758"/>
    </mc:Choice>
    <mc:Fallback xmlns="">
      <p:transition spd="slow" advTm="9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childTnLst>
                          </p:cTn>
                        </p:par>
                        <p:par>
                          <p:cTn id="10" fill="hold">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
                                        </p:tgtEl>
                                        <p:attrNameLst>
                                          <p:attrName>ppt_y</p:attrName>
                                        </p:attrNameLst>
                                      </p:cBhvr>
                                      <p:tavLst>
                                        <p:tav tm="0">
                                          <p:val>
                                            <p:strVal val="#ppt_y"/>
                                          </p:val>
                                        </p:tav>
                                        <p:tav tm="100000">
                                          <p:val>
                                            <p:strVal val="#ppt_y"/>
                                          </p:val>
                                        </p:tav>
                                      </p:tavLst>
                                    </p:anim>
                                    <p:anim calcmode="lin" valueType="num">
                                      <p:cBhvr>
                                        <p:cTn id="15"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
                                        </p:tgtEl>
                                      </p:cBhvr>
                                    </p:animEffect>
                                  </p:childTnLst>
                                </p:cTn>
                              </p:par>
                            </p:childTnLst>
                          </p:cTn>
                        </p:par>
                        <p:par>
                          <p:cTn id="18" fill="hold">
                            <p:stCondLst>
                              <p:cond delay="860"/>
                            </p:stCondLst>
                            <p:childTnLst>
                              <p:par>
                                <p:cTn id="19" presetID="53" presetClass="entr" presetSubtype="16"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par>
                          <p:cTn id="24" fill="hold">
                            <p:stCondLst>
                              <p:cond delay="1360"/>
                            </p:stCondLst>
                            <p:childTnLst>
                              <p:par>
                                <p:cTn id="25" presetID="53" presetClass="entr" presetSubtype="16"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p:cTn id="27" dur="500" fill="hold"/>
                                        <p:tgtEl>
                                          <p:spTgt spid="55"/>
                                        </p:tgtEl>
                                        <p:attrNameLst>
                                          <p:attrName>ppt_w</p:attrName>
                                        </p:attrNameLst>
                                      </p:cBhvr>
                                      <p:tavLst>
                                        <p:tav tm="0">
                                          <p:val>
                                            <p:fltVal val="0"/>
                                          </p:val>
                                        </p:tav>
                                        <p:tav tm="100000">
                                          <p:val>
                                            <p:strVal val="#ppt_w"/>
                                          </p:val>
                                        </p:tav>
                                      </p:tavLst>
                                    </p:anim>
                                    <p:anim calcmode="lin" valueType="num">
                                      <p:cBhvr>
                                        <p:cTn id="28" dur="500" fill="hold"/>
                                        <p:tgtEl>
                                          <p:spTgt spid="55"/>
                                        </p:tgtEl>
                                        <p:attrNameLst>
                                          <p:attrName>ppt_h</p:attrName>
                                        </p:attrNameLst>
                                      </p:cBhvr>
                                      <p:tavLst>
                                        <p:tav tm="0">
                                          <p:val>
                                            <p:fltVal val="0"/>
                                          </p:val>
                                        </p:tav>
                                        <p:tav tm="100000">
                                          <p:val>
                                            <p:strVal val="#ppt_h"/>
                                          </p:val>
                                        </p:tav>
                                      </p:tavLst>
                                    </p:anim>
                                    <p:animEffect transition="in" filter="fade">
                                      <p:cBhvr>
                                        <p:cTn id="2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7268" y="283668"/>
            <a:ext cx="2040969" cy="553691"/>
          </a:xfrm>
          <a:prstGeom prst="rect">
            <a:avLst/>
          </a:prstGeom>
          <a:noFill/>
        </p:spPr>
        <p:txBody>
          <a:bodyPr wrap="none" lIns="121615" tIns="60808" rIns="121615" bIns="60808" rtlCol="0">
            <a:spAutoFit/>
          </a:bodyPr>
          <a:lstStyle/>
          <a:p>
            <a:pPr fontAlgn="base">
              <a:spcBef>
                <a:spcPct val="0"/>
              </a:spcBef>
              <a:spcAft>
                <a:spcPct val="0"/>
              </a:spcAft>
              <a:buFont typeface="Arial" panose="020B0604020202020204" pitchFamily="34" charset="0"/>
              <a:buNone/>
            </a:pPr>
            <a:r>
              <a:rPr lang="zh-CN" altLang="en-US" sz="2800" dirty="0">
                <a:solidFill>
                  <a:srgbClr val="333333"/>
                </a:solidFill>
                <a:latin typeface="微软雅黑" panose="020B0503020204020204" pitchFamily="34" charset="-122"/>
                <a:ea typeface="微软雅黑" panose="020B0503020204020204" pitchFamily="34" charset="-122"/>
              </a:rPr>
              <a:t>奇怪</a:t>
            </a:r>
            <a:r>
              <a:rPr lang="zh-CN" altLang="en-US" sz="2800" dirty="0" smtClean="0">
                <a:solidFill>
                  <a:srgbClr val="333333"/>
                </a:solidFill>
                <a:latin typeface="微软雅黑" panose="020B0503020204020204" pitchFamily="34" charset="-122"/>
                <a:ea typeface="微软雅黑" panose="020B0503020204020204" pitchFamily="34" charset="-122"/>
              </a:rPr>
              <a:t>的时钟</a:t>
            </a:r>
            <a:endParaRPr lang="zh-CN" altLang="en-US" sz="2800" dirty="0">
              <a:solidFill>
                <a:srgbClr val="333333"/>
              </a:solidFill>
              <a:latin typeface="微软雅黑" panose="020B0503020204020204" pitchFamily="34" charset="-122"/>
              <a:ea typeface="微软雅黑" panose="020B0503020204020204" pitchFamily="34" charset="-122"/>
            </a:endParaRPr>
          </a:p>
        </p:txBody>
      </p:sp>
      <p:sp>
        <p:nvSpPr>
          <p:cNvPr id="3" name="Freeform 5"/>
          <p:cNvSpPr>
            <a:spLocks noEditPoints="1"/>
          </p:cNvSpPr>
          <p:nvPr/>
        </p:nvSpPr>
        <p:spPr bwMode="auto">
          <a:xfrm>
            <a:off x="336449" y="267685"/>
            <a:ext cx="572961" cy="571357"/>
          </a:xfrm>
          <a:custGeom>
            <a:avLst/>
            <a:gdLst>
              <a:gd name="T0" fmla="*/ 517 w 1374"/>
              <a:gd name="T1" fmla="*/ 1009 h 1374"/>
              <a:gd name="T2" fmla="*/ 901 w 1374"/>
              <a:gd name="T3" fmla="*/ 1009 h 1374"/>
              <a:gd name="T4" fmla="*/ 940 w 1374"/>
              <a:gd name="T5" fmla="*/ 1047 h 1374"/>
              <a:gd name="T6" fmla="*/ 901 w 1374"/>
              <a:gd name="T7" fmla="*/ 1085 h 1374"/>
              <a:gd name="T8" fmla="*/ 517 w 1374"/>
              <a:gd name="T9" fmla="*/ 1085 h 1374"/>
              <a:gd name="T10" fmla="*/ 479 w 1374"/>
              <a:gd name="T11" fmla="*/ 1047 h 1374"/>
              <a:gd name="T12" fmla="*/ 517 w 1374"/>
              <a:gd name="T13" fmla="*/ 1009 h 1374"/>
              <a:gd name="T14" fmla="*/ 500 w 1374"/>
              <a:gd name="T15" fmla="*/ 844 h 1374"/>
              <a:gd name="T16" fmla="*/ 730 w 1374"/>
              <a:gd name="T17" fmla="*/ 465 h 1374"/>
              <a:gd name="T18" fmla="*/ 836 w 1374"/>
              <a:gd name="T19" fmla="*/ 529 h 1374"/>
              <a:gd name="T20" fmla="*/ 606 w 1374"/>
              <a:gd name="T21" fmla="*/ 908 h 1374"/>
              <a:gd name="T22" fmla="*/ 500 w 1374"/>
              <a:gd name="T23" fmla="*/ 844 h 1374"/>
              <a:gd name="T24" fmla="*/ 352 w 1374"/>
              <a:gd name="T25" fmla="*/ 754 h 1374"/>
              <a:gd name="T26" fmla="*/ 582 w 1374"/>
              <a:gd name="T27" fmla="*/ 375 h 1374"/>
              <a:gd name="T28" fmla="*/ 688 w 1374"/>
              <a:gd name="T29" fmla="*/ 439 h 1374"/>
              <a:gd name="T30" fmla="*/ 458 w 1374"/>
              <a:gd name="T31" fmla="*/ 818 h 1374"/>
              <a:gd name="T32" fmla="*/ 352 w 1374"/>
              <a:gd name="T33" fmla="*/ 754 h 1374"/>
              <a:gd name="T34" fmla="*/ 326 w 1374"/>
              <a:gd name="T35" fmla="*/ 1027 h 1374"/>
              <a:gd name="T36" fmla="*/ 349 w 1374"/>
              <a:gd name="T37" fmla="*/ 826 h 1374"/>
              <a:gd name="T38" fmla="*/ 542 w 1374"/>
              <a:gd name="T39" fmla="*/ 943 h 1374"/>
              <a:gd name="T40" fmla="*/ 376 w 1374"/>
              <a:gd name="T41" fmla="*/ 1057 h 1374"/>
              <a:gd name="T42" fmla="*/ 326 w 1374"/>
              <a:gd name="T43" fmla="*/ 1027 h 1374"/>
              <a:gd name="T44" fmla="*/ 640 w 1374"/>
              <a:gd name="T45" fmla="*/ 279 h 1374"/>
              <a:gd name="T46" fmla="*/ 894 w 1374"/>
              <a:gd name="T47" fmla="*/ 433 h 1374"/>
              <a:gd name="T48" fmla="*/ 844 w 1374"/>
              <a:gd name="T49" fmla="*/ 515 h 1374"/>
              <a:gd name="T50" fmla="*/ 589 w 1374"/>
              <a:gd name="T51" fmla="*/ 360 h 1374"/>
              <a:gd name="T52" fmla="*/ 640 w 1374"/>
              <a:gd name="T53" fmla="*/ 279 h 1374"/>
              <a:gd name="T54" fmla="*/ 677 w 1374"/>
              <a:gd name="T55" fmla="*/ 217 h 1374"/>
              <a:gd name="T56" fmla="*/ 770 w 1374"/>
              <a:gd name="T57" fmla="*/ 194 h 1374"/>
              <a:gd name="T58" fmla="*/ 909 w 1374"/>
              <a:gd name="T59" fmla="*/ 279 h 1374"/>
              <a:gd name="T60" fmla="*/ 932 w 1374"/>
              <a:gd name="T61" fmla="*/ 371 h 1374"/>
              <a:gd name="T62" fmla="*/ 903 w 1374"/>
              <a:gd name="T63" fmla="*/ 418 h 1374"/>
              <a:gd name="T64" fmla="*/ 649 w 1374"/>
              <a:gd name="T65" fmla="*/ 264 h 1374"/>
              <a:gd name="T66" fmla="*/ 677 w 1374"/>
              <a:gd name="T67" fmla="*/ 217 h 1374"/>
              <a:gd name="T68" fmla="*/ 687 w 1374"/>
              <a:gd name="T69" fmla="*/ 0 h 1374"/>
              <a:gd name="T70" fmla="*/ 1374 w 1374"/>
              <a:gd name="T71" fmla="*/ 687 h 1374"/>
              <a:gd name="T72" fmla="*/ 687 w 1374"/>
              <a:gd name="T73" fmla="*/ 1374 h 1374"/>
              <a:gd name="T74" fmla="*/ 0 w 1374"/>
              <a:gd name="T75" fmla="*/ 687 h 1374"/>
              <a:gd name="T76" fmla="*/ 687 w 1374"/>
              <a:gd name="T77" fmla="*/ 0 h 1374"/>
              <a:gd name="T78" fmla="*/ 687 w 1374"/>
              <a:gd name="T79" fmla="*/ 131 h 1374"/>
              <a:gd name="T80" fmla="*/ 1244 w 1374"/>
              <a:gd name="T81" fmla="*/ 687 h 1374"/>
              <a:gd name="T82" fmla="*/ 687 w 1374"/>
              <a:gd name="T83" fmla="*/ 1244 h 1374"/>
              <a:gd name="T84" fmla="*/ 131 w 1374"/>
              <a:gd name="T85" fmla="*/ 687 h 1374"/>
              <a:gd name="T86" fmla="*/ 687 w 1374"/>
              <a:gd name="T87" fmla="*/ 131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rgbClr val="024C89"/>
          </a:solidFill>
          <a:ln>
            <a:noFill/>
          </a:ln>
        </p:spPr>
        <p:txBody>
          <a:bodyPr vert="horz" wrap="square" lIns="121615" tIns="60808" rIns="121615" bIns="60808" numCol="1" anchor="t" anchorCtr="0" compatLnSpc="1"/>
          <a:lstStyle/>
          <a:p>
            <a:pPr defTabSz="1216025" fontAlgn="base">
              <a:spcBef>
                <a:spcPct val="0"/>
              </a:spcBef>
              <a:spcAft>
                <a:spcPct val="0"/>
              </a:spcAft>
              <a:defRPr/>
            </a:pPr>
            <a:endParaRPr lang="zh-CN" altLang="en-US" sz="2400" kern="0">
              <a:solidFill>
                <a:srgbClr val="024C89"/>
              </a:solidFill>
              <a:latin typeface="Arial" panose="020B0604020202020204" pitchFamily="34" charset="0"/>
            </a:endParaRPr>
          </a:p>
        </p:txBody>
      </p:sp>
      <p:grpSp>
        <p:nvGrpSpPr>
          <p:cNvPr id="59" name="组合 58"/>
          <p:cNvGrpSpPr/>
          <p:nvPr/>
        </p:nvGrpSpPr>
        <p:grpSpPr>
          <a:xfrm>
            <a:off x="737346" y="1084597"/>
            <a:ext cx="2227346" cy="416316"/>
            <a:chOff x="603196" y="3180076"/>
            <a:chExt cx="1670727" cy="312165"/>
          </a:xfrm>
        </p:grpSpPr>
        <p:sp>
          <p:nvSpPr>
            <p:cNvPr id="60" name="圆角矩形 59"/>
            <p:cNvSpPr/>
            <p:nvPr/>
          </p:nvSpPr>
          <p:spPr>
            <a:xfrm>
              <a:off x="603196" y="3180076"/>
              <a:ext cx="1670727" cy="312165"/>
            </a:xfrm>
            <a:prstGeom prst="roundRect">
              <a:avLst/>
            </a:prstGeom>
            <a:solidFill>
              <a:srgbClr val="027ED2"/>
            </a:solidFill>
            <a:ln w="12700">
              <a:gradFill flip="none" rotWithShape="1">
                <a:gsLst>
                  <a:gs pos="0">
                    <a:schemeClr val="bg1">
                      <a:lumMod val="75000"/>
                    </a:schemeClr>
                  </a:gs>
                  <a:gs pos="100000">
                    <a:schemeClr val="bg1"/>
                  </a:gs>
                </a:gsLst>
                <a:lin ang="18900000" scaled="1"/>
                <a:tileRect/>
              </a:gradFill>
            </a:ln>
            <a:effectLst>
              <a:outerShdw blurRad="101600" dist="254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1" name="矩形 60"/>
            <p:cNvSpPr>
              <a:spLocks noChangeArrowheads="1"/>
            </p:cNvSpPr>
            <p:nvPr/>
          </p:nvSpPr>
          <p:spPr bwMode="auto">
            <a:xfrm>
              <a:off x="880677" y="3223695"/>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smtClean="0">
                  <a:solidFill>
                    <a:schemeClr val="bg1"/>
                  </a:solidFill>
                  <a:latin typeface="微软雅黑" panose="020B0503020204020204" pitchFamily="34" charset="-122"/>
                  <a:ea typeface="微软雅黑" panose="020B0503020204020204" pitchFamily="34" charset="-122"/>
                  <a:cs typeface="+mj-cs"/>
                </a:rPr>
                <a:t>理论知识</a:t>
              </a:r>
              <a:endParaRPr lang="en-US" altLang="zh-CN" sz="1900" b="1" cap="all" dirty="0">
                <a:solidFill>
                  <a:schemeClr val="bg1"/>
                </a:solidFill>
                <a:latin typeface="微软雅黑" panose="020B0503020204020204" pitchFamily="34" charset="-122"/>
                <a:ea typeface="微软雅黑" panose="020B0503020204020204" pitchFamily="34" charset="-122"/>
                <a:cs typeface="+mj-cs"/>
              </a:endParaRPr>
            </a:p>
          </p:txBody>
        </p:sp>
        <p:sp>
          <p:nvSpPr>
            <p:cNvPr id="62" name="任意多边形 61"/>
            <p:cNvSpPr/>
            <p:nvPr/>
          </p:nvSpPr>
          <p:spPr>
            <a:xfrm rot="13500000" flipH="1">
              <a:off x="2029342" y="3273324"/>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1857263" y="2474992"/>
            <a:ext cx="1795346" cy="369332"/>
          </a:xfrm>
          <a:prstGeom prst="rect">
            <a:avLst/>
          </a:prstGeom>
          <a:noFill/>
        </p:spPr>
        <p:txBody>
          <a:bodyPr wrap="square" rtlCol="0">
            <a:spAutoFit/>
          </a:bodyPr>
          <a:lstStyle/>
          <a:p>
            <a:r>
              <a:rPr lang="zh-CN" altLang="en-US" dirty="0"/>
              <a:t>齿</a:t>
            </a:r>
            <a:r>
              <a:rPr lang="zh-CN" altLang="en-US" dirty="0" smtClean="0"/>
              <a:t>轮</a:t>
            </a:r>
            <a:r>
              <a:rPr lang="zh-CN" altLang="en-US" dirty="0"/>
              <a:t>加</a:t>
            </a:r>
            <a:r>
              <a:rPr lang="zh-CN" altLang="en-US" dirty="0" smtClean="0"/>
              <a:t>减速：</a:t>
            </a:r>
            <a:endParaRPr lang="en-US" altLang="zh-CN" dirty="0" smtClean="0"/>
          </a:p>
        </p:txBody>
      </p:sp>
      <p:sp>
        <p:nvSpPr>
          <p:cNvPr id="5" name="文本框 4"/>
          <p:cNvSpPr txBox="1"/>
          <p:nvPr/>
        </p:nvSpPr>
        <p:spPr>
          <a:xfrm flipH="1">
            <a:off x="1807613" y="3188768"/>
            <a:ext cx="2496759" cy="923330"/>
          </a:xfrm>
          <a:prstGeom prst="rect">
            <a:avLst/>
          </a:prstGeom>
          <a:noFill/>
        </p:spPr>
        <p:txBody>
          <a:bodyPr wrap="square" rtlCol="0">
            <a:spAutoFit/>
          </a:bodyPr>
          <a:lstStyle/>
          <a:p>
            <a:r>
              <a:rPr lang="zh-CN" altLang="en-US" dirty="0"/>
              <a:t>加</a:t>
            </a:r>
            <a:r>
              <a:rPr lang="zh-CN" altLang="en-US" dirty="0" smtClean="0"/>
              <a:t>速；</a:t>
            </a:r>
            <a:endParaRPr lang="en-US" altLang="zh-CN" dirty="0" smtClean="0"/>
          </a:p>
          <a:p>
            <a:r>
              <a:rPr lang="zh-CN" altLang="en-US" dirty="0"/>
              <a:t>减速</a:t>
            </a:r>
            <a:r>
              <a:rPr lang="zh-CN" altLang="en-US" dirty="0" smtClean="0"/>
              <a:t>；</a:t>
            </a:r>
            <a:endParaRPr lang="en-US" altLang="zh-CN" dirty="0" smtClean="0"/>
          </a:p>
          <a:p>
            <a:r>
              <a:rPr lang="zh-CN" altLang="en-US" dirty="0"/>
              <a:t>传动</a:t>
            </a:r>
            <a:r>
              <a:rPr lang="zh-CN" altLang="en-US" dirty="0" smtClean="0"/>
              <a:t>比；</a:t>
            </a:r>
            <a:endParaRPr lang="en-US" altLang="zh-CN" dirty="0" smtClean="0"/>
          </a:p>
        </p:txBody>
      </p:sp>
      <p:sp>
        <p:nvSpPr>
          <p:cNvPr id="16" name="文本框 15"/>
          <p:cNvSpPr txBox="1"/>
          <p:nvPr/>
        </p:nvSpPr>
        <p:spPr>
          <a:xfrm>
            <a:off x="5731729" y="2509023"/>
            <a:ext cx="1836022" cy="369332"/>
          </a:xfrm>
          <a:prstGeom prst="rect">
            <a:avLst/>
          </a:prstGeom>
          <a:noFill/>
        </p:spPr>
        <p:txBody>
          <a:bodyPr wrap="square" rtlCol="0">
            <a:spAutoFit/>
          </a:bodyPr>
          <a:lstStyle/>
          <a:p>
            <a:r>
              <a:rPr lang="zh-CN" altLang="en-US" dirty="0"/>
              <a:t>角速</a:t>
            </a:r>
            <a:r>
              <a:rPr lang="zh-CN" altLang="en-US" dirty="0" smtClean="0"/>
              <a:t>度与线速度：</a:t>
            </a:r>
            <a:endParaRPr lang="en-US" altLang="zh-CN" dirty="0" smtClean="0"/>
          </a:p>
        </p:txBody>
      </p:sp>
      <p:sp>
        <p:nvSpPr>
          <p:cNvPr id="17" name="文本框 16"/>
          <p:cNvSpPr txBox="1"/>
          <p:nvPr/>
        </p:nvSpPr>
        <p:spPr>
          <a:xfrm flipH="1">
            <a:off x="5573007" y="3118138"/>
            <a:ext cx="2496759" cy="2308324"/>
          </a:xfrm>
          <a:prstGeom prst="rect">
            <a:avLst/>
          </a:prstGeom>
          <a:noFill/>
        </p:spPr>
        <p:txBody>
          <a:bodyPr wrap="square" rtlCol="0">
            <a:spAutoFit/>
          </a:bodyPr>
          <a:lstStyle/>
          <a:p>
            <a:r>
              <a:rPr lang="zh-CN" altLang="en-US" dirty="0"/>
              <a:t>角速</a:t>
            </a:r>
            <a:r>
              <a:rPr lang="zh-CN" altLang="en-US" dirty="0" smtClean="0"/>
              <a:t>度：圆周运动中在单位时间内转过的弧度，即齿轮每秒转动的角度；</a:t>
            </a:r>
            <a:endParaRPr lang="en-US" altLang="zh-CN" dirty="0" smtClean="0"/>
          </a:p>
          <a:p>
            <a:r>
              <a:rPr lang="zh-CN" altLang="en-US" dirty="0"/>
              <a:t>线速</a:t>
            </a:r>
            <a:r>
              <a:rPr lang="zh-CN" altLang="en-US" dirty="0" smtClean="0"/>
              <a:t>度：圆周运动中在单位时间内转过的曲线长度；</a:t>
            </a:r>
            <a:endParaRPr lang="en-US" altLang="zh-CN" dirty="0" smtClean="0"/>
          </a:p>
          <a:p>
            <a:r>
              <a:rPr lang="zh-CN" altLang="en-US" dirty="0" smtClean="0"/>
              <a:t>转速：圆周运动中在单位时间内转过的圈数；</a:t>
            </a:r>
            <a:endParaRPr lang="en-US" altLang="zh-CN" dirty="0" smtClean="0"/>
          </a:p>
        </p:txBody>
      </p:sp>
      <p:sp>
        <p:nvSpPr>
          <p:cNvPr id="7" name="页脚占位符 6"/>
          <p:cNvSpPr>
            <a:spLocks noGrp="1"/>
          </p:cNvSpPr>
          <p:nvPr>
            <p:ph type="ftr" sz="quarter" idx="11"/>
          </p:nvPr>
        </p:nvSpPr>
        <p:spPr/>
        <p:txBody>
          <a:bodyPr/>
          <a:lstStyle/>
          <a:p>
            <a:r>
              <a:rPr lang="zh-CN" altLang="en-US" smtClean="0"/>
              <a:t>创客教育普惠行动</a:t>
            </a:r>
            <a:endParaRPr lang="zh-CN" altLang="en-US"/>
          </a:p>
        </p:txBody>
      </p:sp>
    </p:spTree>
    <p:extLst>
      <p:ext uri="{BB962C8B-B14F-4D97-AF65-F5344CB8AC3E}">
        <p14:creationId xmlns:p14="http://schemas.microsoft.com/office/powerpoint/2010/main" val="3448112410"/>
      </p:ext>
    </p:extLst>
  </p:cSld>
  <p:clrMapOvr>
    <a:masterClrMapping/>
  </p:clrMapOvr>
  <mc:AlternateContent xmlns:mc="http://schemas.openxmlformats.org/markup-compatibility/2006" xmlns:p14="http://schemas.microsoft.com/office/powerpoint/2010/main">
    <mc:Choice Requires="p14">
      <p:transition spd="slow" p14:dur="2000" advTm="9758"/>
    </mc:Choice>
    <mc:Fallback xmlns="">
      <p:transition spd="slow" advTm="9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childTnLst>
                          </p:cTn>
                        </p:par>
                        <p:par>
                          <p:cTn id="10" fill="hold">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
                                        </p:tgtEl>
                                        <p:attrNameLst>
                                          <p:attrName>ppt_y</p:attrName>
                                        </p:attrNameLst>
                                      </p:cBhvr>
                                      <p:tavLst>
                                        <p:tav tm="0">
                                          <p:val>
                                            <p:strVal val="#ppt_y"/>
                                          </p:val>
                                        </p:tav>
                                        <p:tav tm="100000">
                                          <p:val>
                                            <p:strVal val="#ppt_y"/>
                                          </p:val>
                                        </p:tav>
                                      </p:tavLst>
                                    </p:anim>
                                    <p:anim calcmode="lin" valueType="num">
                                      <p:cBhvr>
                                        <p:cTn id="15"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
                                        </p:tgtEl>
                                      </p:cBhvr>
                                    </p:animEffect>
                                  </p:childTnLst>
                                </p:cTn>
                              </p:par>
                            </p:childTnLst>
                          </p:cTn>
                        </p:par>
                        <p:par>
                          <p:cTn id="18" fill="hold">
                            <p:stCondLst>
                              <p:cond delay="860"/>
                            </p:stCondLst>
                            <p:childTnLst>
                              <p:par>
                                <p:cTn id="19" presetID="53" presetClass="entr" presetSubtype="16"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7268" y="283668"/>
            <a:ext cx="1322823" cy="553691"/>
          </a:xfrm>
          <a:prstGeom prst="rect">
            <a:avLst/>
          </a:prstGeom>
          <a:noFill/>
        </p:spPr>
        <p:txBody>
          <a:bodyPr wrap="none" lIns="121615" tIns="60808" rIns="121615" bIns="60808" rtlCol="0">
            <a:spAutoFit/>
          </a:bodyPr>
          <a:lstStyle/>
          <a:p>
            <a:pPr fontAlgn="base">
              <a:spcBef>
                <a:spcPct val="0"/>
              </a:spcBef>
              <a:spcAft>
                <a:spcPct val="0"/>
              </a:spcAft>
              <a:buFont typeface="Arial" panose="020B0604020202020204" pitchFamily="34" charset="0"/>
              <a:buNone/>
            </a:pPr>
            <a:r>
              <a:rPr lang="zh-CN" altLang="en-US" sz="2800" dirty="0" smtClean="0">
                <a:solidFill>
                  <a:srgbClr val="333333"/>
                </a:solidFill>
                <a:latin typeface="微软雅黑" panose="020B0503020204020204" pitchFamily="34" charset="-122"/>
                <a:ea typeface="微软雅黑" panose="020B0503020204020204" pitchFamily="34" charset="-122"/>
              </a:rPr>
              <a:t>起重机</a:t>
            </a:r>
            <a:endParaRPr lang="zh-CN" altLang="en-US" sz="2800" dirty="0">
              <a:solidFill>
                <a:srgbClr val="333333"/>
              </a:solidFill>
              <a:latin typeface="微软雅黑" panose="020B0503020204020204" pitchFamily="34" charset="-122"/>
              <a:ea typeface="微软雅黑" panose="020B0503020204020204" pitchFamily="34" charset="-122"/>
            </a:endParaRPr>
          </a:p>
        </p:txBody>
      </p:sp>
      <p:sp>
        <p:nvSpPr>
          <p:cNvPr id="3" name="Freeform 5"/>
          <p:cNvSpPr>
            <a:spLocks noEditPoints="1"/>
          </p:cNvSpPr>
          <p:nvPr/>
        </p:nvSpPr>
        <p:spPr bwMode="auto">
          <a:xfrm>
            <a:off x="336449" y="267685"/>
            <a:ext cx="572961" cy="571357"/>
          </a:xfrm>
          <a:custGeom>
            <a:avLst/>
            <a:gdLst>
              <a:gd name="T0" fmla="*/ 517 w 1374"/>
              <a:gd name="T1" fmla="*/ 1009 h 1374"/>
              <a:gd name="T2" fmla="*/ 901 w 1374"/>
              <a:gd name="T3" fmla="*/ 1009 h 1374"/>
              <a:gd name="T4" fmla="*/ 940 w 1374"/>
              <a:gd name="T5" fmla="*/ 1047 h 1374"/>
              <a:gd name="T6" fmla="*/ 901 w 1374"/>
              <a:gd name="T7" fmla="*/ 1085 h 1374"/>
              <a:gd name="T8" fmla="*/ 517 w 1374"/>
              <a:gd name="T9" fmla="*/ 1085 h 1374"/>
              <a:gd name="T10" fmla="*/ 479 w 1374"/>
              <a:gd name="T11" fmla="*/ 1047 h 1374"/>
              <a:gd name="T12" fmla="*/ 517 w 1374"/>
              <a:gd name="T13" fmla="*/ 1009 h 1374"/>
              <a:gd name="T14" fmla="*/ 500 w 1374"/>
              <a:gd name="T15" fmla="*/ 844 h 1374"/>
              <a:gd name="T16" fmla="*/ 730 w 1374"/>
              <a:gd name="T17" fmla="*/ 465 h 1374"/>
              <a:gd name="T18" fmla="*/ 836 w 1374"/>
              <a:gd name="T19" fmla="*/ 529 h 1374"/>
              <a:gd name="T20" fmla="*/ 606 w 1374"/>
              <a:gd name="T21" fmla="*/ 908 h 1374"/>
              <a:gd name="T22" fmla="*/ 500 w 1374"/>
              <a:gd name="T23" fmla="*/ 844 h 1374"/>
              <a:gd name="T24" fmla="*/ 352 w 1374"/>
              <a:gd name="T25" fmla="*/ 754 h 1374"/>
              <a:gd name="T26" fmla="*/ 582 w 1374"/>
              <a:gd name="T27" fmla="*/ 375 h 1374"/>
              <a:gd name="T28" fmla="*/ 688 w 1374"/>
              <a:gd name="T29" fmla="*/ 439 h 1374"/>
              <a:gd name="T30" fmla="*/ 458 w 1374"/>
              <a:gd name="T31" fmla="*/ 818 h 1374"/>
              <a:gd name="T32" fmla="*/ 352 w 1374"/>
              <a:gd name="T33" fmla="*/ 754 h 1374"/>
              <a:gd name="T34" fmla="*/ 326 w 1374"/>
              <a:gd name="T35" fmla="*/ 1027 h 1374"/>
              <a:gd name="T36" fmla="*/ 349 w 1374"/>
              <a:gd name="T37" fmla="*/ 826 h 1374"/>
              <a:gd name="T38" fmla="*/ 542 w 1374"/>
              <a:gd name="T39" fmla="*/ 943 h 1374"/>
              <a:gd name="T40" fmla="*/ 376 w 1374"/>
              <a:gd name="T41" fmla="*/ 1057 h 1374"/>
              <a:gd name="T42" fmla="*/ 326 w 1374"/>
              <a:gd name="T43" fmla="*/ 1027 h 1374"/>
              <a:gd name="T44" fmla="*/ 640 w 1374"/>
              <a:gd name="T45" fmla="*/ 279 h 1374"/>
              <a:gd name="T46" fmla="*/ 894 w 1374"/>
              <a:gd name="T47" fmla="*/ 433 h 1374"/>
              <a:gd name="T48" fmla="*/ 844 w 1374"/>
              <a:gd name="T49" fmla="*/ 515 h 1374"/>
              <a:gd name="T50" fmla="*/ 589 w 1374"/>
              <a:gd name="T51" fmla="*/ 360 h 1374"/>
              <a:gd name="T52" fmla="*/ 640 w 1374"/>
              <a:gd name="T53" fmla="*/ 279 h 1374"/>
              <a:gd name="T54" fmla="*/ 677 w 1374"/>
              <a:gd name="T55" fmla="*/ 217 h 1374"/>
              <a:gd name="T56" fmla="*/ 770 w 1374"/>
              <a:gd name="T57" fmla="*/ 194 h 1374"/>
              <a:gd name="T58" fmla="*/ 909 w 1374"/>
              <a:gd name="T59" fmla="*/ 279 h 1374"/>
              <a:gd name="T60" fmla="*/ 932 w 1374"/>
              <a:gd name="T61" fmla="*/ 371 h 1374"/>
              <a:gd name="T62" fmla="*/ 903 w 1374"/>
              <a:gd name="T63" fmla="*/ 418 h 1374"/>
              <a:gd name="T64" fmla="*/ 649 w 1374"/>
              <a:gd name="T65" fmla="*/ 264 h 1374"/>
              <a:gd name="T66" fmla="*/ 677 w 1374"/>
              <a:gd name="T67" fmla="*/ 217 h 1374"/>
              <a:gd name="T68" fmla="*/ 687 w 1374"/>
              <a:gd name="T69" fmla="*/ 0 h 1374"/>
              <a:gd name="T70" fmla="*/ 1374 w 1374"/>
              <a:gd name="T71" fmla="*/ 687 h 1374"/>
              <a:gd name="T72" fmla="*/ 687 w 1374"/>
              <a:gd name="T73" fmla="*/ 1374 h 1374"/>
              <a:gd name="T74" fmla="*/ 0 w 1374"/>
              <a:gd name="T75" fmla="*/ 687 h 1374"/>
              <a:gd name="T76" fmla="*/ 687 w 1374"/>
              <a:gd name="T77" fmla="*/ 0 h 1374"/>
              <a:gd name="T78" fmla="*/ 687 w 1374"/>
              <a:gd name="T79" fmla="*/ 131 h 1374"/>
              <a:gd name="T80" fmla="*/ 1244 w 1374"/>
              <a:gd name="T81" fmla="*/ 687 h 1374"/>
              <a:gd name="T82" fmla="*/ 687 w 1374"/>
              <a:gd name="T83" fmla="*/ 1244 h 1374"/>
              <a:gd name="T84" fmla="*/ 131 w 1374"/>
              <a:gd name="T85" fmla="*/ 687 h 1374"/>
              <a:gd name="T86" fmla="*/ 687 w 1374"/>
              <a:gd name="T87" fmla="*/ 131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rgbClr val="024C89"/>
          </a:solidFill>
          <a:ln>
            <a:noFill/>
          </a:ln>
        </p:spPr>
        <p:txBody>
          <a:bodyPr vert="horz" wrap="square" lIns="121615" tIns="60808" rIns="121615" bIns="60808" numCol="1" anchor="t" anchorCtr="0" compatLnSpc="1"/>
          <a:lstStyle/>
          <a:p>
            <a:pPr defTabSz="1216025" fontAlgn="base">
              <a:spcBef>
                <a:spcPct val="0"/>
              </a:spcBef>
              <a:spcAft>
                <a:spcPct val="0"/>
              </a:spcAft>
              <a:defRPr/>
            </a:pPr>
            <a:endParaRPr lang="zh-CN" altLang="en-US" sz="2400" kern="0">
              <a:solidFill>
                <a:srgbClr val="024C89"/>
              </a:solidFill>
              <a:latin typeface="Arial" panose="020B0604020202020204" pitchFamily="34" charset="0"/>
            </a:endParaRPr>
          </a:p>
        </p:txBody>
      </p:sp>
      <p:grpSp>
        <p:nvGrpSpPr>
          <p:cNvPr id="55" name="组合 54"/>
          <p:cNvGrpSpPr/>
          <p:nvPr/>
        </p:nvGrpSpPr>
        <p:grpSpPr>
          <a:xfrm>
            <a:off x="6794900" y="4095723"/>
            <a:ext cx="1703404" cy="299972"/>
            <a:chOff x="5030153" y="1538377"/>
            <a:chExt cx="1277719" cy="224927"/>
          </a:xfrm>
        </p:grpSpPr>
        <p:sp>
          <p:nvSpPr>
            <p:cNvPr id="57" name="矩形 56"/>
            <p:cNvSpPr>
              <a:spLocks noChangeArrowheads="1"/>
            </p:cNvSpPr>
            <p:nvPr/>
          </p:nvSpPr>
          <p:spPr bwMode="auto">
            <a:xfrm>
              <a:off x="5030153" y="1538377"/>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a:solidFill>
                    <a:schemeClr val="bg1"/>
                  </a:solidFill>
                  <a:latin typeface="微软雅黑" panose="020B0503020204020204" pitchFamily="34" charset="-122"/>
                  <a:ea typeface="微软雅黑" panose="020B0503020204020204" pitchFamily="34" charset="-122"/>
                </a:rPr>
                <a:t>知识</a:t>
              </a:r>
              <a:r>
                <a:rPr lang="zh-CN" altLang="en-US" sz="1900" b="1" cap="all" dirty="0" smtClean="0">
                  <a:solidFill>
                    <a:schemeClr val="bg1"/>
                  </a:solidFill>
                  <a:latin typeface="微软雅黑" panose="020B0503020204020204" pitchFamily="34" charset="-122"/>
                  <a:ea typeface="微软雅黑" panose="020B0503020204020204" pitchFamily="34" charset="-122"/>
                </a:rPr>
                <a:t>点</a:t>
              </a:r>
              <a:endParaRPr lang="en-US" altLang="zh-CN" sz="1900" b="1" cap="all" dirty="0">
                <a:solidFill>
                  <a:schemeClr val="bg1"/>
                </a:solidFill>
                <a:latin typeface="微软雅黑" panose="020B0503020204020204" pitchFamily="34" charset="-122"/>
                <a:ea typeface="微软雅黑" panose="020B0503020204020204" pitchFamily="34" charset="-122"/>
              </a:endParaRPr>
            </a:p>
          </p:txBody>
        </p:sp>
        <p:sp>
          <p:nvSpPr>
            <p:cNvPr id="58" name="任意多边形 57"/>
            <p:cNvSpPr/>
            <p:nvPr/>
          </p:nvSpPr>
          <p:spPr>
            <a:xfrm rot="13500000" flipH="1">
              <a:off x="6182203" y="1588006"/>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737346" y="1709065"/>
            <a:ext cx="2227346" cy="416316"/>
            <a:chOff x="603196" y="3180076"/>
            <a:chExt cx="1670727" cy="312165"/>
          </a:xfrm>
        </p:grpSpPr>
        <p:sp>
          <p:nvSpPr>
            <p:cNvPr id="60" name="圆角矩形 59"/>
            <p:cNvSpPr/>
            <p:nvPr/>
          </p:nvSpPr>
          <p:spPr>
            <a:xfrm>
              <a:off x="603196" y="3180076"/>
              <a:ext cx="1670727" cy="312165"/>
            </a:xfrm>
            <a:prstGeom prst="roundRect">
              <a:avLst/>
            </a:prstGeom>
            <a:solidFill>
              <a:srgbClr val="027ED2"/>
            </a:solidFill>
            <a:ln w="12700">
              <a:gradFill flip="none" rotWithShape="1">
                <a:gsLst>
                  <a:gs pos="0">
                    <a:schemeClr val="bg1">
                      <a:lumMod val="75000"/>
                    </a:schemeClr>
                  </a:gs>
                  <a:gs pos="100000">
                    <a:schemeClr val="bg1"/>
                  </a:gs>
                </a:gsLst>
                <a:lin ang="18900000" scaled="1"/>
                <a:tileRect/>
              </a:gradFill>
            </a:ln>
            <a:effectLst>
              <a:outerShdw blurRad="101600" dist="254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1" name="矩形 60"/>
            <p:cNvSpPr>
              <a:spLocks noChangeArrowheads="1"/>
            </p:cNvSpPr>
            <p:nvPr/>
          </p:nvSpPr>
          <p:spPr bwMode="auto">
            <a:xfrm>
              <a:off x="880677" y="3223695"/>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a:solidFill>
                    <a:schemeClr val="bg1"/>
                  </a:solidFill>
                  <a:latin typeface="微软雅黑" panose="020B0503020204020204" pitchFamily="34" charset="-122"/>
                  <a:ea typeface="微软雅黑" panose="020B0503020204020204" pitchFamily="34" charset="-122"/>
                </a:rPr>
                <a:t>结</a:t>
              </a:r>
              <a:r>
                <a:rPr lang="zh-CN" altLang="en-US" sz="1900" b="1" cap="all" dirty="0" smtClean="0">
                  <a:solidFill>
                    <a:schemeClr val="bg1"/>
                  </a:solidFill>
                  <a:latin typeface="微软雅黑" panose="020B0503020204020204" pitchFamily="34" charset="-122"/>
                  <a:ea typeface="微软雅黑" panose="020B0503020204020204" pitchFamily="34" charset="-122"/>
                </a:rPr>
                <a:t>构搭建</a:t>
              </a:r>
              <a:endParaRPr lang="en-US" altLang="zh-CN" sz="1900" b="1" cap="all" dirty="0">
                <a:solidFill>
                  <a:schemeClr val="bg1"/>
                </a:solidFill>
                <a:latin typeface="微软雅黑" panose="020B0503020204020204" pitchFamily="34" charset="-122"/>
                <a:ea typeface="微软雅黑" panose="020B0503020204020204" pitchFamily="34" charset="-122"/>
              </a:endParaRPr>
            </a:p>
          </p:txBody>
        </p:sp>
        <p:sp>
          <p:nvSpPr>
            <p:cNvPr id="62" name="任意多边形 61"/>
            <p:cNvSpPr/>
            <p:nvPr/>
          </p:nvSpPr>
          <p:spPr>
            <a:xfrm rot="13500000" flipH="1">
              <a:off x="2029342" y="3273324"/>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2700" y="2828700"/>
            <a:ext cx="2700000" cy="360000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494" y="2828700"/>
            <a:ext cx="2700000" cy="3600000"/>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9300" y="2828700"/>
            <a:ext cx="4800000" cy="3600000"/>
          </a:xfrm>
          <a:prstGeom prst="rect">
            <a:avLst/>
          </a:prstGeom>
        </p:spPr>
      </p:pic>
      <p:sp>
        <p:nvSpPr>
          <p:cNvPr id="7" name="页脚占位符 6"/>
          <p:cNvSpPr>
            <a:spLocks noGrp="1"/>
          </p:cNvSpPr>
          <p:nvPr>
            <p:ph type="ftr" sz="quarter" idx="11"/>
          </p:nvPr>
        </p:nvSpPr>
        <p:spPr/>
        <p:txBody>
          <a:bodyPr/>
          <a:lstStyle/>
          <a:p>
            <a:r>
              <a:rPr lang="zh-CN" altLang="en-US" smtClean="0"/>
              <a:t>创客教育普惠行动</a:t>
            </a:r>
            <a:endParaRPr lang="zh-CN" altLang="en-US"/>
          </a:p>
        </p:txBody>
      </p:sp>
    </p:spTree>
    <p:extLst>
      <p:ext uri="{BB962C8B-B14F-4D97-AF65-F5344CB8AC3E}">
        <p14:creationId xmlns:p14="http://schemas.microsoft.com/office/powerpoint/2010/main" val="2084471746"/>
      </p:ext>
    </p:extLst>
  </p:cSld>
  <p:clrMapOvr>
    <a:masterClrMapping/>
  </p:clrMapOvr>
  <mc:AlternateContent xmlns:mc="http://schemas.openxmlformats.org/markup-compatibility/2006" xmlns:p14="http://schemas.microsoft.com/office/powerpoint/2010/main">
    <mc:Choice Requires="p14">
      <p:transition spd="slow" p14:dur="2000" advTm="9758"/>
    </mc:Choice>
    <mc:Fallback xmlns="">
      <p:transition spd="slow" advTm="9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childTnLst>
                          </p:cTn>
                        </p:par>
                        <p:par>
                          <p:cTn id="10" fill="hold">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
                                        </p:tgtEl>
                                        <p:attrNameLst>
                                          <p:attrName>ppt_y</p:attrName>
                                        </p:attrNameLst>
                                      </p:cBhvr>
                                      <p:tavLst>
                                        <p:tav tm="0">
                                          <p:val>
                                            <p:strVal val="#ppt_y"/>
                                          </p:val>
                                        </p:tav>
                                        <p:tav tm="100000">
                                          <p:val>
                                            <p:strVal val="#ppt_y"/>
                                          </p:val>
                                        </p:tav>
                                      </p:tavLst>
                                    </p:anim>
                                    <p:anim calcmode="lin" valueType="num">
                                      <p:cBhvr>
                                        <p:cTn id="15"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
                                        </p:tgtEl>
                                      </p:cBhvr>
                                    </p:animEffect>
                                  </p:childTnLst>
                                </p:cTn>
                              </p:par>
                            </p:childTnLst>
                          </p:cTn>
                        </p:par>
                        <p:par>
                          <p:cTn id="18" fill="hold">
                            <p:stCondLst>
                              <p:cond delay="780"/>
                            </p:stCondLst>
                            <p:childTnLst>
                              <p:par>
                                <p:cTn id="19" presetID="53" presetClass="entr" presetSubtype="16"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par>
                          <p:cTn id="24" fill="hold">
                            <p:stCondLst>
                              <p:cond delay="1280"/>
                            </p:stCondLst>
                            <p:childTnLst>
                              <p:par>
                                <p:cTn id="25" presetID="53" presetClass="entr" presetSubtype="16"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p:cTn id="27" dur="500" fill="hold"/>
                                        <p:tgtEl>
                                          <p:spTgt spid="55"/>
                                        </p:tgtEl>
                                        <p:attrNameLst>
                                          <p:attrName>ppt_w</p:attrName>
                                        </p:attrNameLst>
                                      </p:cBhvr>
                                      <p:tavLst>
                                        <p:tav tm="0">
                                          <p:val>
                                            <p:fltVal val="0"/>
                                          </p:val>
                                        </p:tav>
                                        <p:tav tm="100000">
                                          <p:val>
                                            <p:strVal val="#ppt_w"/>
                                          </p:val>
                                        </p:tav>
                                      </p:tavLst>
                                    </p:anim>
                                    <p:anim calcmode="lin" valueType="num">
                                      <p:cBhvr>
                                        <p:cTn id="28" dur="500" fill="hold"/>
                                        <p:tgtEl>
                                          <p:spTgt spid="55"/>
                                        </p:tgtEl>
                                        <p:attrNameLst>
                                          <p:attrName>ppt_h</p:attrName>
                                        </p:attrNameLst>
                                      </p:cBhvr>
                                      <p:tavLst>
                                        <p:tav tm="0">
                                          <p:val>
                                            <p:fltVal val="0"/>
                                          </p:val>
                                        </p:tav>
                                        <p:tav tm="100000">
                                          <p:val>
                                            <p:strVal val="#ppt_h"/>
                                          </p:val>
                                        </p:tav>
                                      </p:tavLst>
                                    </p:anim>
                                    <p:animEffect transition="in" filter="fade">
                                      <p:cBhvr>
                                        <p:cTn id="2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7268" y="283668"/>
            <a:ext cx="1322823" cy="553691"/>
          </a:xfrm>
          <a:prstGeom prst="rect">
            <a:avLst/>
          </a:prstGeom>
          <a:noFill/>
        </p:spPr>
        <p:txBody>
          <a:bodyPr wrap="none" lIns="121615" tIns="60808" rIns="121615" bIns="60808" rtlCol="0">
            <a:spAutoFit/>
          </a:bodyPr>
          <a:lstStyle/>
          <a:p>
            <a:pPr fontAlgn="base">
              <a:spcBef>
                <a:spcPct val="0"/>
              </a:spcBef>
              <a:spcAft>
                <a:spcPct val="0"/>
              </a:spcAft>
              <a:buFont typeface="Arial" panose="020B0604020202020204" pitchFamily="34" charset="0"/>
              <a:buNone/>
            </a:pPr>
            <a:r>
              <a:rPr lang="zh-CN" altLang="en-US" sz="2800" dirty="0">
                <a:solidFill>
                  <a:srgbClr val="333333"/>
                </a:solidFill>
                <a:latin typeface="微软雅黑" panose="020B0503020204020204" pitchFamily="34" charset="-122"/>
                <a:ea typeface="微软雅黑" panose="020B0503020204020204" pitchFamily="34" charset="-122"/>
              </a:rPr>
              <a:t>起重机</a:t>
            </a:r>
          </a:p>
        </p:txBody>
      </p:sp>
      <p:sp>
        <p:nvSpPr>
          <p:cNvPr id="3" name="Freeform 5"/>
          <p:cNvSpPr>
            <a:spLocks noEditPoints="1"/>
          </p:cNvSpPr>
          <p:nvPr/>
        </p:nvSpPr>
        <p:spPr bwMode="auto">
          <a:xfrm>
            <a:off x="336449" y="267685"/>
            <a:ext cx="572961" cy="571357"/>
          </a:xfrm>
          <a:custGeom>
            <a:avLst/>
            <a:gdLst>
              <a:gd name="T0" fmla="*/ 517 w 1374"/>
              <a:gd name="T1" fmla="*/ 1009 h 1374"/>
              <a:gd name="T2" fmla="*/ 901 w 1374"/>
              <a:gd name="T3" fmla="*/ 1009 h 1374"/>
              <a:gd name="T4" fmla="*/ 940 w 1374"/>
              <a:gd name="T5" fmla="*/ 1047 h 1374"/>
              <a:gd name="T6" fmla="*/ 901 w 1374"/>
              <a:gd name="T7" fmla="*/ 1085 h 1374"/>
              <a:gd name="T8" fmla="*/ 517 w 1374"/>
              <a:gd name="T9" fmla="*/ 1085 h 1374"/>
              <a:gd name="T10" fmla="*/ 479 w 1374"/>
              <a:gd name="T11" fmla="*/ 1047 h 1374"/>
              <a:gd name="T12" fmla="*/ 517 w 1374"/>
              <a:gd name="T13" fmla="*/ 1009 h 1374"/>
              <a:gd name="T14" fmla="*/ 500 w 1374"/>
              <a:gd name="T15" fmla="*/ 844 h 1374"/>
              <a:gd name="T16" fmla="*/ 730 w 1374"/>
              <a:gd name="T17" fmla="*/ 465 h 1374"/>
              <a:gd name="T18" fmla="*/ 836 w 1374"/>
              <a:gd name="T19" fmla="*/ 529 h 1374"/>
              <a:gd name="T20" fmla="*/ 606 w 1374"/>
              <a:gd name="T21" fmla="*/ 908 h 1374"/>
              <a:gd name="T22" fmla="*/ 500 w 1374"/>
              <a:gd name="T23" fmla="*/ 844 h 1374"/>
              <a:gd name="T24" fmla="*/ 352 w 1374"/>
              <a:gd name="T25" fmla="*/ 754 h 1374"/>
              <a:gd name="T26" fmla="*/ 582 w 1374"/>
              <a:gd name="T27" fmla="*/ 375 h 1374"/>
              <a:gd name="T28" fmla="*/ 688 w 1374"/>
              <a:gd name="T29" fmla="*/ 439 h 1374"/>
              <a:gd name="T30" fmla="*/ 458 w 1374"/>
              <a:gd name="T31" fmla="*/ 818 h 1374"/>
              <a:gd name="T32" fmla="*/ 352 w 1374"/>
              <a:gd name="T33" fmla="*/ 754 h 1374"/>
              <a:gd name="T34" fmla="*/ 326 w 1374"/>
              <a:gd name="T35" fmla="*/ 1027 h 1374"/>
              <a:gd name="T36" fmla="*/ 349 w 1374"/>
              <a:gd name="T37" fmla="*/ 826 h 1374"/>
              <a:gd name="T38" fmla="*/ 542 w 1374"/>
              <a:gd name="T39" fmla="*/ 943 h 1374"/>
              <a:gd name="T40" fmla="*/ 376 w 1374"/>
              <a:gd name="T41" fmla="*/ 1057 h 1374"/>
              <a:gd name="T42" fmla="*/ 326 w 1374"/>
              <a:gd name="T43" fmla="*/ 1027 h 1374"/>
              <a:gd name="T44" fmla="*/ 640 w 1374"/>
              <a:gd name="T45" fmla="*/ 279 h 1374"/>
              <a:gd name="T46" fmla="*/ 894 w 1374"/>
              <a:gd name="T47" fmla="*/ 433 h 1374"/>
              <a:gd name="T48" fmla="*/ 844 w 1374"/>
              <a:gd name="T49" fmla="*/ 515 h 1374"/>
              <a:gd name="T50" fmla="*/ 589 w 1374"/>
              <a:gd name="T51" fmla="*/ 360 h 1374"/>
              <a:gd name="T52" fmla="*/ 640 w 1374"/>
              <a:gd name="T53" fmla="*/ 279 h 1374"/>
              <a:gd name="T54" fmla="*/ 677 w 1374"/>
              <a:gd name="T55" fmla="*/ 217 h 1374"/>
              <a:gd name="T56" fmla="*/ 770 w 1374"/>
              <a:gd name="T57" fmla="*/ 194 h 1374"/>
              <a:gd name="T58" fmla="*/ 909 w 1374"/>
              <a:gd name="T59" fmla="*/ 279 h 1374"/>
              <a:gd name="T60" fmla="*/ 932 w 1374"/>
              <a:gd name="T61" fmla="*/ 371 h 1374"/>
              <a:gd name="T62" fmla="*/ 903 w 1374"/>
              <a:gd name="T63" fmla="*/ 418 h 1374"/>
              <a:gd name="T64" fmla="*/ 649 w 1374"/>
              <a:gd name="T65" fmla="*/ 264 h 1374"/>
              <a:gd name="T66" fmla="*/ 677 w 1374"/>
              <a:gd name="T67" fmla="*/ 217 h 1374"/>
              <a:gd name="T68" fmla="*/ 687 w 1374"/>
              <a:gd name="T69" fmla="*/ 0 h 1374"/>
              <a:gd name="T70" fmla="*/ 1374 w 1374"/>
              <a:gd name="T71" fmla="*/ 687 h 1374"/>
              <a:gd name="T72" fmla="*/ 687 w 1374"/>
              <a:gd name="T73" fmla="*/ 1374 h 1374"/>
              <a:gd name="T74" fmla="*/ 0 w 1374"/>
              <a:gd name="T75" fmla="*/ 687 h 1374"/>
              <a:gd name="T76" fmla="*/ 687 w 1374"/>
              <a:gd name="T77" fmla="*/ 0 h 1374"/>
              <a:gd name="T78" fmla="*/ 687 w 1374"/>
              <a:gd name="T79" fmla="*/ 131 h 1374"/>
              <a:gd name="T80" fmla="*/ 1244 w 1374"/>
              <a:gd name="T81" fmla="*/ 687 h 1374"/>
              <a:gd name="T82" fmla="*/ 687 w 1374"/>
              <a:gd name="T83" fmla="*/ 1244 h 1374"/>
              <a:gd name="T84" fmla="*/ 131 w 1374"/>
              <a:gd name="T85" fmla="*/ 687 h 1374"/>
              <a:gd name="T86" fmla="*/ 687 w 1374"/>
              <a:gd name="T87" fmla="*/ 131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rgbClr val="024C89"/>
          </a:solidFill>
          <a:ln>
            <a:noFill/>
          </a:ln>
        </p:spPr>
        <p:txBody>
          <a:bodyPr vert="horz" wrap="square" lIns="121615" tIns="60808" rIns="121615" bIns="60808" numCol="1" anchor="t" anchorCtr="0" compatLnSpc="1"/>
          <a:lstStyle/>
          <a:p>
            <a:pPr defTabSz="1216025" fontAlgn="base">
              <a:spcBef>
                <a:spcPct val="0"/>
              </a:spcBef>
              <a:spcAft>
                <a:spcPct val="0"/>
              </a:spcAft>
              <a:defRPr/>
            </a:pPr>
            <a:endParaRPr lang="zh-CN" altLang="en-US" sz="2400" kern="0">
              <a:solidFill>
                <a:srgbClr val="024C89"/>
              </a:solidFill>
              <a:latin typeface="Arial" panose="020B0604020202020204" pitchFamily="34" charset="0"/>
            </a:endParaRPr>
          </a:p>
        </p:txBody>
      </p:sp>
      <p:grpSp>
        <p:nvGrpSpPr>
          <p:cNvPr id="59" name="组合 58"/>
          <p:cNvGrpSpPr/>
          <p:nvPr/>
        </p:nvGrpSpPr>
        <p:grpSpPr>
          <a:xfrm>
            <a:off x="737346" y="1084597"/>
            <a:ext cx="2227346" cy="416316"/>
            <a:chOff x="603196" y="3180076"/>
            <a:chExt cx="1670727" cy="312165"/>
          </a:xfrm>
        </p:grpSpPr>
        <p:sp>
          <p:nvSpPr>
            <p:cNvPr id="60" name="圆角矩形 59"/>
            <p:cNvSpPr/>
            <p:nvPr/>
          </p:nvSpPr>
          <p:spPr>
            <a:xfrm>
              <a:off x="603196" y="3180076"/>
              <a:ext cx="1670727" cy="312165"/>
            </a:xfrm>
            <a:prstGeom prst="roundRect">
              <a:avLst/>
            </a:prstGeom>
            <a:solidFill>
              <a:srgbClr val="027ED2"/>
            </a:solidFill>
            <a:ln w="12700">
              <a:gradFill flip="none" rotWithShape="1">
                <a:gsLst>
                  <a:gs pos="0">
                    <a:schemeClr val="bg1">
                      <a:lumMod val="75000"/>
                    </a:schemeClr>
                  </a:gs>
                  <a:gs pos="100000">
                    <a:schemeClr val="bg1"/>
                  </a:gs>
                </a:gsLst>
                <a:lin ang="18900000" scaled="1"/>
                <a:tileRect/>
              </a:gradFill>
            </a:ln>
            <a:effectLst>
              <a:outerShdw blurRad="101600" dist="254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1" name="矩形 60"/>
            <p:cNvSpPr>
              <a:spLocks noChangeArrowheads="1"/>
            </p:cNvSpPr>
            <p:nvPr/>
          </p:nvSpPr>
          <p:spPr bwMode="auto">
            <a:xfrm>
              <a:off x="880677" y="3223695"/>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smtClean="0">
                  <a:solidFill>
                    <a:schemeClr val="bg1"/>
                  </a:solidFill>
                  <a:latin typeface="微软雅黑" panose="020B0503020204020204" pitchFamily="34" charset="-122"/>
                  <a:ea typeface="微软雅黑" panose="020B0503020204020204" pitchFamily="34" charset="-122"/>
                  <a:cs typeface="+mj-cs"/>
                </a:rPr>
                <a:t>理论知识</a:t>
              </a:r>
              <a:endParaRPr lang="en-US" altLang="zh-CN" sz="1900" b="1" cap="all" dirty="0">
                <a:solidFill>
                  <a:schemeClr val="bg1"/>
                </a:solidFill>
                <a:latin typeface="微软雅黑" panose="020B0503020204020204" pitchFamily="34" charset="-122"/>
                <a:ea typeface="微软雅黑" panose="020B0503020204020204" pitchFamily="34" charset="-122"/>
                <a:cs typeface="+mj-cs"/>
              </a:endParaRPr>
            </a:p>
          </p:txBody>
        </p:sp>
        <p:sp>
          <p:nvSpPr>
            <p:cNvPr id="62" name="任意多边形 61"/>
            <p:cNvSpPr/>
            <p:nvPr/>
          </p:nvSpPr>
          <p:spPr>
            <a:xfrm rot="13500000" flipH="1">
              <a:off x="2029342" y="3273324"/>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909410" y="2474992"/>
            <a:ext cx="1795346" cy="369332"/>
          </a:xfrm>
          <a:prstGeom prst="rect">
            <a:avLst/>
          </a:prstGeom>
          <a:noFill/>
        </p:spPr>
        <p:txBody>
          <a:bodyPr wrap="square" rtlCol="0">
            <a:spAutoFit/>
          </a:bodyPr>
          <a:lstStyle/>
          <a:p>
            <a:r>
              <a:rPr lang="zh-CN" altLang="en-US" dirty="0" smtClean="0"/>
              <a:t>定滑</a:t>
            </a:r>
            <a:r>
              <a:rPr lang="zh-CN" altLang="en-US" dirty="0"/>
              <a:t>轮</a:t>
            </a:r>
            <a:r>
              <a:rPr lang="zh-CN" altLang="en-US" dirty="0" smtClean="0"/>
              <a:t>：</a:t>
            </a:r>
            <a:endParaRPr lang="en-US" altLang="zh-CN" dirty="0" smtClean="0"/>
          </a:p>
        </p:txBody>
      </p:sp>
      <p:sp>
        <p:nvSpPr>
          <p:cNvPr id="5" name="文本框 4"/>
          <p:cNvSpPr txBox="1"/>
          <p:nvPr/>
        </p:nvSpPr>
        <p:spPr>
          <a:xfrm flipH="1">
            <a:off x="770550" y="3188768"/>
            <a:ext cx="2496759" cy="923330"/>
          </a:xfrm>
          <a:prstGeom prst="rect">
            <a:avLst/>
          </a:prstGeom>
          <a:noFill/>
        </p:spPr>
        <p:txBody>
          <a:bodyPr wrap="square" rtlCol="0">
            <a:spAutoFit/>
          </a:bodyPr>
          <a:lstStyle/>
          <a:p>
            <a:r>
              <a:rPr lang="zh-CN" altLang="en-US" dirty="0"/>
              <a:t>定滑</a:t>
            </a:r>
            <a:r>
              <a:rPr lang="zh-CN" altLang="en-US" dirty="0" smtClean="0"/>
              <a:t>轮特点；</a:t>
            </a:r>
            <a:endParaRPr lang="en-US" altLang="zh-CN" dirty="0" smtClean="0"/>
          </a:p>
          <a:p>
            <a:r>
              <a:rPr lang="zh-CN" altLang="en-US" dirty="0"/>
              <a:t>定滑</a:t>
            </a:r>
            <a:r>
              <a:rPr lang="zh-CN" altLang="en-US" dirty="0" smtClean="0"/>
              <a:t>轮的实质；</a:t>
            </a:r>
            <a:endParaRPr lang="en-US" altLang="zh-CN" dirty="0" smtClean="0"/>
          </a:p>
          <a:p>
            <a:r>
              <a:rPr lang="zh-CN" altLang="en-US" dirty="0" smtClean="0"/>
              <a:t>绘画定</a:t>
            </a:r>
            <a:r>
              <a:rPr lang="zh-CN" altLang="en-US" dirty="0"/>
              <a:t>滑</a:t>
            </a:r>
            <a:r>
              <a:rPr lang="zh-CN" altLang="en-US" dirty="0" smtClean="0"/>
              <a:t>轮的示意图；</a:t>
            </a:r>
            <a:endParaRPr lang="en-US" altLang="zh-CN" dirty="0" smtClean="0"/>
          </a:p>
        </p:txBody>
      </p:sp>
      <p:sp>
        <p:nvSpPr>
          <p:cNvPr id="16" name="文本框 15"/>
          <p:cNvSpPr txBox="1"/>
          <p:nvPr/>
        </p:nvSpPr>
        <p:spPr>
          <a:xfrm>
            <a:off x="4415885" y="2509023"/>
            <a:ext cx="1836022" cy="369332"/>
          </a:xfrm>
          <a:prstGeom prst="rect">
            <a:avLst/>
          </a:prstGeom>
          <a:noFill/>
        </p:spPr>
        <p:txBody>
          <a:bodyPr wrap="square" rtlCol="0">
            <a:spAutoFit/>
          </a:bodyPr>
          <a:lstStyle/>
          <a:p>
            <a:r>
              <a:rPr lang="zh-CN" altLang="en-US" dirty="0" smtClean="0"/>
              <a:t>动滑轮：</a:t>
            </a:r>
            <a:endParaRPr lang="en-US" altLang="zh-CN" dirty="0" smtClean="0"/>
          </a:p>
        </p:txBody>
      </p:sp>
      <p:sp>
        <p:nvSpPr>
          <p:cNvPr id="17" name="文本框 16"/>
          <p:cNvSpPr txBox="1"/>
          <p:nvPr/>
        </p:nvSpPr>
        <p:spPr>
          <a:xfrm flipH="1">
            <a:off x="4257163" y="3118138"/>
            <a:ext cx="2496759" cy="923330"/>
          </a:xfrm>
          <a:prstGeom prst="rect">
            <a:avLst/>
          </a:prstGeom>
          <a:noFill/>
        </p:spPr>
        <p:txBody>
          <a:bodyPr wrap="square" rtlCol="0">
            <a:spAutoFit/>
          </a:bodyPr>
          <a:lstStyle/>
          <a:p>
            <a:r>
              <a:rPr lang="zh-CN" altLang="en-US" dirty="0"/>
              <a:t>动滑</a:t>
            </a:r>
            <a:r>
              <a:rPr lang="zh-CN" altLang="en-US" dirty="0" smtClean="0"/>
              <a:t>轮的特点；</a:t>
            </a:r>
            <a:endParaRPr lang="en-US" altLang="zh-CN" dirty="0" smtClean="0"/>
          </a:p>
          <a:p>
            <a:r>
              <a:rPr lang="zh-CN" altLang="en-US" dirty="0"/>
              <a:t>动滑</a:t>
            </a:r>
            <a:r>
              <a:rPr lang="zh-CN" altLang="en-US" dirty="0" smtClean="0"/>
              <a:t>轮的实质；</a:t>
            </a:r>
            <a:endParaRPr lang="en-US" altLang="zh-CN" dirty="0" smtClean="0"/>
          </a:p>
          <a:p>
            <a:r>
              <a:rPr lang="zh-CN" altLang="en-US" dirty="0" smtClean="0"/>
              <a:t>绘画动滑轮的示意图</a:t>
            </a:r>
            <a:endParaRPr lang="en-US" altLang="zh-CN" dirty="0" smtClean="0"/>
          </a:p>
        </p:txBody>
      </p:sp>
      <p:sp>
        <p:nvSpPr>
          <p:cNvPr id="6" name="文本框 5"/>
          <p:cNvSpPr txBox="1"/>
          <p:nvPr/>
        </p:nvSpPr>
        <p:spPr>
          <a:xfrm>
            <a:off x="7844136" y="3162742"/>
            <a:ext cx="2547797" cy="1754326"/>
          </a:xfrm>
          <a:prstGeom prst="rect">
            <a:avLst/>
          </a:prstGeom>
          <a:noFill/>
        </p:spPr>
        <p:txBody>
          <a:bodyPr wrap="square" rtlCol="0">
            <a:spAutoFit/>
          </a:bodyPr>
          <a:lstStyle/>
          <a:p>
            <a:r>
              <a:rPr lang="zh-CN" altLang="en-US" dirty="0" smtClean="0"/>
              <a:t>滑轮组的特点；</a:t>
            </a:r>
            <a:endParaRPr lang="en-US" altLang="zh-CN" dirty="0"/>
          </a:p>
          <a:p>
            <a:r>
              <a:rPr lang="zh-CN" altLang="en-US" dirty="0" smtClean="0"/>
              <a:t>既能改变力的方向又能省力</a:t>
            </a:r>
            <a:endParaRPr lang="en-US" altLang="zh-CN" dirty="0" smtClean="0"/>
          </a:p>
          <a:p>
            <a:r>
              <a:rPr lang="zh-CN" altLang="en-US" dirty="0"/>
              <a:t>绘</a:t>
            </a:r>
            <a:r>
              <a:rPr lang="zh-CN" altLang="en-US" dirty="0" smtClean="0"/>
              <a:t>画动滑轮示意图；</a:t>
            </a:r>
            <a:endParaRPr lang="en-US" altLang="zh-CN" dirty="0" smtClean="0"/>
          </a:p>
          <a:p>
            <a:r>
              <a:rPr lang="zh-CN" altLang="en-US" dirty="0"/>
              <a:t>计</a:t>
            </a:r>
            <a:r>
              <a:rPr lang="zh-CN" altLang="en-US" dirty="0" smtClean="0"/>
              <a:t>算施力的大小（数绕过动滑轮的线段）；</a:t>
            </a:r>
            <a:endParaRPr lang="en-US" altLang="zh-CN" dirty="0" smtClean="0"/>
          </a:p>
        </p:txBody>
      </p:sp>
      <p:sp>
        <p:nvSpPr>
          <p:cNvPr id="19" name="文本框 18"/>
          <p:cNvSpPr txBox="1"/>
          <p:nvPr/>
        </p:nvSpPr>
        <p:spPr>
          <a:xfrm>
            <a:off x="7844136" y="2536860"/>
            <a:ext cx="1881630" cy="369332"/>
          </a:xfrm>
          <a:prstGeom prst="rect">
            <a:avLst/>
          </a:prstGeom>
          <a:noFill/>
        </p:spPr>
        <p:txBody>
          <a:bodyPr wrap="square" rtlCol="0">
            <a:spAutoFit/>
          </a:bodyPr>
          <a:lstStyle/>
          <a:p>
            <a:r>
              <a:rPr lang="zh-CN" altLang="en-US" dirty="0"/>
              <a:t>滑</a:t>
            </a:r>
            <a:r>
              <a:rPr lang="zh-CN" altLang="en-US" dirty="0" smtClean="0"/>
              <a:t>轮组：</a:t>
            </a:r>
            <a:endParaRPr lang="en-US" altLang="zh-CN" dirty="0" smtClean="0"/>
          </a:p>
        </p:txBody>
      </p:sp>
      <p:sp>
        <p:nvSpPr>
          <p:cNvPr id="7" name="页脚占位符 6"/>
          <p:cNvSpPr>
            <a:spLocks noGrp="1"/>
          </p:cNvSpPr>
          <p:nvPr>
            <p:ph type="ftr" sz="quarter" idx="11"/>
          </p:nvPr>
        </p:nvSpPr>
        <p:spPr/>
        <p:txBody>
          <a:bodyPr/>
          <a:lstStyle/>
          <a:p>
            <a:r>
              <a:rPr lang="zh-CN" altLang="en-US" smtClean="0"/>
              <a:t>创客教育普惠行动</a:t>
            </a:r>
            <a:endParaRPr lang="zh-CN" altLang="en-US"/>
          </a:p>
        </p:txBody>
      </p:sp>
    </p:spTree>
    <p:extLst>
      <p:ext uri="{BB962C8B-B14F-4D97-AF65-F5344CB8AC3E}">
        <p14:creationId xmlns:p14="http://schemas.microsoft.com/office/powerpoint/2010/main" val="1056410383"/>
      </p:ext>
    </p:extLst>
  </p:cSld>
  <p:clrMapOvr>
    <a:masterClrMapping/>
  </p:clrMapOvr>
  <mc:AlternateContent xmlns:mc="http://schemas.openxmlformats.org/markup-compatibility/2006" xmlns:p14="http://schemas.microsoft.com/office/powerpoint/2010/main">
    <mc:Choice Requires="p14">
      <p:transition spd="slow" p14:dur="2000" advTm="9758"/>
    </mc:Choice>
    <mc:Fallback xmlns="">
      <p:transition spd="slow" advTm="9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childTnLst>
                          </p:cTn>
                        </p:par>
                        <p:par>
                          <p:cTn id="10" fill="hold">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
                                        </p:tgtEl>
                                        <p:attrNameLst>
                                          <p:attrName>ppt_y</p:attrName>
                                        </p:attrNameLst>
                                      </p:cBhvr>
                                      <p:tavLst>
                                        <p:tav tm="0">
                                          <p:val>
                                            <p:strVal val="#ppt_y"/>
                                          </p:val>
                                        </p:tav>
                                        <p:tav tm="100000">
                                          <p:val>
                                            <p:strVal val="#ppt_y"/>
                                          </p:val>
                                        </p:tav>
                                      </p:tavLst>
                                    </p:anim>
                                    <p:anim calcmode="lin" valueType="num">
                                      <p:cBhvr>
                                        <p:cTn id="15"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
                                        </p:tgtEl>
                                      </p:cBhvr>
                                    </p:animEffect>
                                  </p:childTnLst>
                                </p:cTn>
                              </p:par>
                            </p:childTnLst>
                          </p:cTn>
                        </p:par>
                        <p:par>
                          <p:cTn id="18" fill="hold">
                            <p:stCondLst>
                              <p:cond delay="780"/>
                            </p:stCondLst>
                            <p:childTnLst>
                              <p:par>
                                <p:cTn id="19" presetID="53" presetClass="entr" presetSubtype="16"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7268" y="283668"/>
            <a:ext cx="1322823" cy="553691"/>
          </a:xfrm>
          <a:prstGeom prst="rect">
            <a:avLst/>
          </a:prstGeom>
          <a:noFill/>
        </p:spPr>
        <p:txBody>
          <a:bodyPr wrap="none" lIns="121615" tIns="60808" rIns="121615" bIns="60808" rtlCol="0">
            <a:spAutoFit/>
          </a:bodyPr>
          <a:lstStyle/>
          <a:p>
            <a:pPr fontAlgn="base">
              <a:spcBef>
                <a:spcPct val="0"/>
              </a:spcBef>
              <a:spcAft>
                <a:spcPct val="0"/>
              </a:spcAft>
              <a:buFont typeface="Arial" panose="020B0604020202020204" pitchFamily="34" charset="0"/>
              <a:buNone/>
            </a:pPr>
            <a:r>
              <a:rPr lang="zh-CN" altLang="en-US" sz="2800" dirty="0">
                <a:solidFill>
                  <a:srgbClr val="333333"/>
                </a:solidFill>
                <a:latin typeface="微软雅黑" panose="020B0503020204020204" pitchFamily="34" charset="-122"/>
                <a:ea typeface="微软雅黑" panose="020B0503020204020204" pitchFamily="34" charset="-122"/>
              </a:rPr>
              <a:t>烤肉架</a:t>
            </a:r>
          </a:p>
        </p:txBody>
      </p:sp>
      <p:sp>
        <p:nvSpPr>
          <p:cNvPr id="3" name="Freeform 5"/>
          <p:cNvSpPr>
            <a:spLocks noEditPoints="1"/>
          </p:cNvSpPr>
          <p:nvPr/>
        </p:nvSpPr>
        <p:spPr bwMode="auto">
          <a:xfrm>
            <a:off x="336449" y="267685"/>
            <a:ext cx="572961" cy="571357"/>
          </a:xfrm>
          <a:custGeom>
            <a:avLst/>
            <a:gdLst>
              <a:gd name="T0" fmla="*/ 517 w 1374"/>
              <a:gd name="T1" fmla="*/ 1009 h 1374"/>
              <a:gd name="T2" fmla="*/ 901 w 1374"/>
              <a:gd name="T3" fmla="*/ 1009 h 1374"/>
              <a:gd name="T4" fmla="*/ 940 w 1374"/>
              <a:gd name="T5" fmla="*/ 1047 h 1374"/>
              <a:gd name="T6" fmla="*/ 901 w 1374"/>
              <a:gd name="T7" fmla="*/ 1085 h 1374"/>
              <a:gd name="T8" fmla="*/ 517 w 1374"/>
              <a:gd name="T9" fmla="*/ 1085 h 1374"/>
              <a:gd name="T10" fmla="*/ 479 w 1374"/>
              <a:gd name="T11" fmla="*/ 1047 h 1374"/>
              <a:gd name="T12" fmla="*/ 517 w 1374"/>
              <a:gd name="T13" fmla="*/ 1009 h 1374"/>
              <a:gd name="T14" fmla="*/ 500 w 1374"/>
              <a:gd name="T15" fmla="*/ 844 h 1374"/>
              <a:gd name="T16" fmla="*/ 730 w 1374"/>
              <a:gd name="T17" fmla="*/ 465 h 1374"/>
              <a:gd name="T18" fmla="*/ 836 w 1374"/>
              <a:gd name="T19" fmla="*/ 529 h 1374"/>
              <a:gd name="T20" fmla="*/ 606 w 1374"/>
              <a:gd name="T21" fmla="*/ 908 h 1374"/>
              <a:gd name="T22" fmla="*/ 500 w 1374"/>
              <a:gd name="T23" fmla="*/ 844 h 1374"/>
              <a:gd name="T24" fmla="*/ 352 w 1374"/>
              <a:gd name="T25" fmla="*/ 754 h 1374"/>
              <a:gd name="T26" fmla="*/ 582 w 1374"/>
              <a:gd name="T27" fmla="*/ 375 h 1374"/>
              <a:gd name="T28" fmla="*/ 688 w 1374"/>
              <a:gd name="T29" fmla="*/ 439 h 1374"/>
              <a:gd name="T30" fmla="*/ 458 w 1374"/>
              <a:gd name="T31" fmla="*/ 818 h 1374"/>
              <a:gd name="T32" fmla="*/ 352 w 1374"/>
              <a:gd name="T33" fmla="*/ 754 h 1374"/>
              <a:gd name="T34" fmla="*/ 326 w 1374"/>
              <a:gd name="T35" fmla="*/ 1027 h 1374"/>
              <a:gd name="T36" fmla="*/ 349 w 1374"/>
              <a:gd name="T37" fmla="*/ 826 h 1374"/>
              <a:gd name="T38" fmla="*/ 542 w 1374"/>
              <a:gd name="T39" fmla="*/ 943 h 1374"/>
              <a:gd name="T40" fmla="*/ 376 w 1374"/>
              <a:gd name="T41" fmla="*/ 1057 h 1374"/>
              <a:gd name="T42" fmla="*/ 326 w 1374"/>
              <a:gd name="T43" fmla="*/ 1027 h 1374"/>
              <a:gd name="T44" fmla="*/ 640 w 1374"/>
              <a:gd name="T45" fmla="*/ 279 h 1374"/>
              <a:gd name="T46" fmla="*/ 894 w 1374"/>
              <a:gd name="T47" fmla="*/ 433 h 1374"/>
              <a:gd name="T48" fmla="*/ 844 w 1374"/>
              <a:gd name="T49" fmla="*/ 515 h 1374"/>
              <a:gd name="T50" fmla="*/ 589 w 1374"/>
              <a:gd name="T51" fmla="*/ 360 h 1374"/>
              <a:gd name="T52" fmla="*/ 640 w 1374"/>
              <a:gd name="T53" fmla="*/ 279 h 1374"/>
              <a:gd name="T54" fmla="*/ 677 w 1374"/>
              <a:gd name="T55" fmla="*/ 217 h 1374"/>
              <a:gd name="T56" fmla="*/ 770 w 1374"/>
              <a:gd name="T57" fmla="*/ 194 h 1374"/>
              <a:gd name="T58" fmla="*/ 909 w 1374"/>
              <a:gd name="T59" fmla="*/ 279 h 1374"/>
              <a:gd name="T60" fmla="*/ 932 w 1374"/>
              <a:gd name="T61" fmla="*/ 371 h 1374"/>
              <a:gd name="T62" fmla="*/ 903 w 1374"/>
              <a:gd name="T63" fmla="*/ 418 h 1374"/>
              <a:gd name="T64" fmla="*/ 649 w 1374"/>
              <a:gd name="T65" fmla="*/ 264 h 1374"/>
              <a:gd name="T66" fmla="*/ 677 w 1374"/>
              <a:gd name="T67" fmla="*/ 217 h 1374"/>
              <a:gd name="T68" fmla="*/ 687 w 1374"/>
              <a:gd name="T69" fmla="*/ 0 h 1374"/>
              <a:gd name="T70" fmla="*/ 1374 w 1374"/>
              <a:gd name="T71" fmla="*/ 687 h 1374"/>
              <a:gd name="T72" fmla="*/ 687 w 1374"/>
              <a:gd name="T73" fmla="*/ 1374 h 1374"/>
              <a:gd name="T74" fmla="*/ 0 w 1374"/>
              <a:gd name="T75" fmla="*/ 687 h 1374"/>
              <a:gd name="T76" fmla="*/ 687 w 1374"/>
              <a:gd name="T77" fmla="*/ 0 h 1374"/>
              <a:gd name="T78" fmla="*/ 687 w 1374"/>
              <a:gd name="T79" fmla="*/ 131 h 1374"/>
              <a:gd name="T80" fmla="*/ 1244 w 1374"/>
              <a:gd name="T81" fmla="*/ 687 h 1374"/>
              <a:gd name="T82" fmla="*/ 687 w 1374"/>
              <a:gd name="T83" fmla="*/ 1244 h 1374"/>
              <a:gd name="T84" fmla="*/ 131 w 1374"/>
              <a:gd name="T85" fmla="*/ 687 h 1374"/>
              <a:gd name="T86" fmla="*/ 687 w 1374"/>
              <a:gd name="T87" fmla="*/ 131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rgbClr val="024C89"/>
          </a:solidFill>
          <a:ln>
            <a:noFill/>
          </a:ln>
        </p:spPr>
        <p:txBody>
          <a:bodyPr vert="horz" wrap="square" lIns="121615" tIns="60808" rIns="121615" bIns="60808" numCol="1" anchor="t" anchorCtr="0" compatLnSpc="1"/>
          <a:lstStyle/>
          <a:p>
            <a:pPr defTabSz="1216025" fontAlgn="base">
              <a:spcBef>
                <a:spcPct val="0"/>
              </a:spcBef>
              <a:spcAft>
                <a:spcPct val="0"/>
              </a:spcAft>
              <a:defRPr/>
            </a:pPr>
            <a:endParaRPr lang="zh-CN" altLang="en-US" sz="2400" kern="0">
              <a:solidFill>
                <a:srgbClr val="024C89"/>
              </a:solidFill>
              <a:latin typeface="Arial" panose="020B0604020202020204" pitchFamily="34" charset="0"/>
            </a:endParaRPr>
          </a:p>
        </p:txBody>
      </p:sp>
      <p:grpSp>
        <p:nvGrpSpPr>
          <p:cNvPr id="55" name="组合 54"/>
          <p:cNvGrpSpPr/>
          <p:nvPr/>
        </p:nvGrpSpPr>
        <p:grpSpPr>
          <a:xfrm>
            <a:off x="6794900" y="4095723"/>
            <a:ext cx="1703404" cy="299972"/>
            <a:chOff x="5030153" y="1538377"/>
            <a:chExt cx="1277719" cy="224927"/>
          </a:xfrm>
        </p:grpSpPr>
        <p:sp>
          <p:nvSpPr>
            <p:cNvPr id="57" name="矩形 56"/>
            <p:cNvSpPr>
              <a:spLocks noChangeArrowheads="1"/>
            </p:cNvSpPr>
            <p:nvPr/>
          </p:nvSpPr>
          <p:spPr bwMode="auto">
            <a:xfrm>
              <a:off x="5030153" y="1538377"/>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a:solidFill>
                    <a:schemeClr val="bg1"/>
                  </a:solidFill>
                  <a:latin typeface="微软雅黑" panose="020B0503020204020204" pitchFamily="34" charset="-122"/>
                  <a:ea typeface="微软雅黑" panose="020B0503020204020204" pitchFamily="34" charset="-122"/>
                </a:rPr>
                <a:t>知识</a:t>
              </a:r>
              <a:r>
                <a:rPr lang="zh-CN" altLang="en-US" sz="1900" b="1" cap="all" dirty="0" smtClean="0">
                  <a:solidFill>
                    <a:schemeClr val="bg1"/>
                  </a:solidFill>
                  <a:latin typeface="微软雅黑" panose="020B0503020204020204" pitchFamily="34" charset="-122"/>
                  <a:ea typeface="微软雅黑" panose="020B0503020204020204" pitchFamily="34" charset="-122"/>
                </a:rPr>
                <a:t>点</a:t>
              </a:r>
              <a:endParaRPr lang="en-US" altLang="zh-CN" sz="1900" b="1" cap="all" dirty="0">
                <a:solidFill>
                  <a:schemeClr val="bg1"/>
                </a:solidFill>
                <a:latin typeface="微软雅黑" panose="020B0503020204020204" pitchFamily="34" charset="-122"/>
                <a:ea typeface="微软雅黑" panose="020B0503020204020204" pitchFamily="34" charset="-122"/>
              </a:endParaRPr>
            </a:p>
          </p:txBody>
        </p:sp>
        <p:sp>
          <p:nvSpPr>
            <p:cNvPr id="58" name="任意多边形 57"/>
            <p:cNvSpPr/>
            <p:nvPr/>
          </p:nvSpPr>
          <p:spPr>
            <a:xfrm rot="13500000" flipH="1">
              <a:off x="6182203" y="1588006"/>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737346" y="1709065"/>
            <a:ext cx="2227346" cy="416316"/>
            <a:chOff x="603196" y="3180076"/>
            <a:chExt cx="1670727" cy="312165"/>
          </a:xfrm>
        </p:grpSpPr>
        <p:sp>
          <p:nvSpPr>
            <p:cNvPr id="60" name="圆角矩形 59"/>
            <p:cNvSpPr/>
            <p:nvPr/>
          </p:nvSpPr>
          <p:spPr>
            <a:xfrm>
              <a:off x="603196" y="3180076"/>
              <a:ext cx="1670727" cy="312165"/>
            </a:xfrm>
            <a:prstGeom prst="roundRect">
              <a:avLst/>
            </a:prstGeom>
            <a:solidFill>
              <a:srgbClr val="027ED2"/>
            </a:solidFill>
            <a:ln w="12700">
              <a:gradFill flip="none" rotWithShape="1">
                <a:gsLst>
                  <a:gs pos="0">
                    <a:schemeClr val="bg1">
                      <a:lumMod val="75000"/>
                    </a:schemeClr>
                  </a:gs>
                  <a:gs pos="100000">
                    <a:schemeClr val="bg1"/>
                  </a:gs>
                </a:gsLst>
                <a:lin ang="18900000" scaled="1"/>
                <a:tileRect/>
              </a:gradFill>
            </a:ln>
            <a:effectLst>
              <a:outerShdw blurRad="101600" dist="254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1" name="矩形 60"/>
            <p:cNvSpPr>
              <a:spLocks noChangeArrowheads="1"/>
            </p:cNvSpPr>
            <p:nvPr/>
          </p:nvSpPr>
          <p:spPr bwMode="auto">
            <a:xfrm>
              <a:off x="880677" y="3223695"/>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a:solidFill>
                    <a:schemeClr val="bg1"/>
                  </a:solidFill>
                  <a:latin typeface="微软雅黑" panose="020B0503020204020204" pitchFamily="34" charset="-122"/>
                  <a:ea typeface="微软雅黑" panose="020B0503020204020204" pitchFamily="34" charset="-122"/>
                </a:rPr>
                <a:t>结</a:t>
              </a:r>
              <a:r>
                <a:rPr lang="zh-CN" altLang="en-US" sz="1900" b="1" cap="all" dirty="0" smtClean="0">
                  <a:solidFill>
                    <a:schemeClr val="bg1"/>
                  </a:solidFill>
                  <a:latin typeface="微软雅黑" panose="020B0503020204020204" pitchFamily="34" charset="-122"/>
                  <a:ea typeface="微软雅黑" panose="020B0503020204020204" pitchFamily="34" charset="-122"/>
                </a:rPr>
                <a:t>构搭建</a:t>
              </a:r>
              <a:endParaRPr lang="en-US" altLang="zh-CN" sz="1900" b="1" cap="all" dirty="0">
                <a:solidFill>
                  <a:schemeClr val="bg1"/>
                </a:solidFill>
                <a:latin typeface="微软雅黑" panose="020B0503020204020204" pitchFamily="34" charset="-122"/>
                <a:ea typeface="微软雅黑" panose="020B0503020204020204" pitchFamily="34" charset="-122"/>
              </a:endParaRPr>
            </a:p>
          </p:txBody>
        </p:sp>
        <p:sp>
          <p:nvSpPr>
            <p:cNvPr id="62" name="任意多边形 61"/>
            <p:cNvSpPr/>
            <p:nvPr/>
          </p:nvSpPr>
          <p:spPr>
            <a:xfrm rot="13500000" flipH="1">
              <a:off x="2029342" y="3273324"/>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0979" y="2882900"/>
            <a:ext cx="2700000" cy="360000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558" y="2882900"/>
            <a:ext cx="2700000" cy="3600000"/>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0400" y="2882900"/>
            <a:ext cx="4800000" cy="3600000"/>
          </a:xfrm>
          <a:prstGeom prst="rect">
            <a:avLst/>
          </a:prstGeom>
        </p:spPr>
      </p:pic>
      <p:sp>
        <p:nvSpPr>
          <p:cNvPr id="4" name="页脚占位符 3"/>
          <p:cNvSpPr>
            <a:spLocks noGrp="1"/>
          </p:cNvSpPr>
          <p:nvPr>
            <p:ph type="ftr" sz="quarter" idx="11"/>
          </p:nvPr>
        </p:nvSpPr>
        <p:spPr/>
        <p:txBody>
          <a:bodyPr/>
          <a:lstStyle/>
          <a:p>
            <a:r>
              <a:rPr lang="zh-CN" altLang="en-US" smtClean="0"/>
              <a:t>创客教育普惠行动</a:t>
            </a:r>
            <a:endParaRPr lang="zh-CN" altLang="en-US"/>
          </a:p>
        </p:txBody>
      </p:sp>
    </p:spTree>
    <p:extLst>
      <p:ext uri="{BB962C8B-B14F-4D97-AF65-F5344CB8AC3E}">
        <p14:creationId xmlns:p14="http://schemas.microsoft.com/office/powerpoint/2010/main" val="2130094323"/>
      </p:ext>
    </p:extLst>
  </p:cSld>
  <p:clrMapOvr>
    <a:masterClrMapping/>
  </p:clrMapOvr>
  <mc:AlternateContent xmlns:mc="http://schemas.openxmlformats.org/markup-compatibility/2006" xmlns:p14="http://schemas.microsoft.com/office/powerpoint/2010/main">
    <mc:Choice Requires="p14">
      <p:transition spd="slow" p14:dur="2000" advTm="9758"/>
    </mc:Choice>
    <mc:Fallback xmlns="">
      <p:transition spd="slow" advTm="9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childTnLst>
                          </p:cTn>
                        </p:par>
                        <p:par>
                          <p:cTn id="10" fill="hold">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
                                        </p:tgtEl>
                                        <p:attrNameLst>
                                          <p:attrName>ppt_y</p:attrName>
                                        </p:attrNameLst>
                                      </p:cBhvr>
                                      <p:tavLst>
                                        <p:tav tm="0">
                                          <p:val>
                                            <p:strVal val="#ppt_y"/>
                                          </p:val>
                                        </p:tav>
                                        <p:tav tm="100000">
                                          <p:val>
                                            <p:strVal val="#ppt_y"/>
                                          </p:val>
                                        </p:tav>
                                      </p:tavLst>
                                    </p:anim>
                                    <p:anim calcmode="lin" valueType="num">
                                      <p:cBhvr>
                                        <p:cTn id="15"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
                                        </p:tgtEl>
                                      </p:cBhvr>
                                    </p:animEffect>
                                  </p:childTnLst>
                                </p:cTn>
                              </p:par>
                            </p:childTnLst>
                          </p:cTn>
                        </p:par>
                        <p:par>
                          <p:cTn id="18" fill="hold">
                            <p:stCondLst>
                              <p:cond delay="780"/>
                            </p:stCondLst>
                            <p:childTnLst>
                              <p:par>
                                <p:cTn id="19" presetID="53" presetClass="entr" presetSubtype="16"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par>
                          <p:cTn id="24" fill="hold">
                            <p:stCondLst>
                              <p:cond delay="1280"/>
                            </p:stCondLst>
                            <p:childTnLst>
                              <p:par>
                                <p:cTn id="25" presetID="53" presetClass="entr" presetSubtype="16"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p:cTn id="27" dur="500" fill="hold"/>
                                        <p:tgtEl>
                                          <p:spTgt spid="55"/>
                                        </p:tgtEl>
                                        <p:attrNameLst>
                                          <p:attrName>ppt_w</p:attrName>
                                        </p:attrNameLst>
                                      </p:cBhvr>
                                      <p:tavLst>
                                        <p:tav tm="0">
                                          <p:val>
                                            <p:fltVal val="0"/>
                                          </p:val>
                                        </p:tav>
                                        <p:tav tm="100000">
                                          <p:val>
                                            <p:strVal val="#ppt_w"/>
                                          </p:val>
                                        </p:tav>
                                      </p:tavLst>
                                    </p:anim>
                                    <p:anim calcmode="lin" valueType="num">
                                      <p:cBhvr>
                                        <p:cTn id="28" dur="500" fill="hold"/>
                                        <p:tgtEl>
                                          <p:spTgt spid="55"/>
                                        </p:tgtEl>
                                        <p:attrNameLst>
                                          <p:attrName>ppt_h</p:attrName>
                                        </p:attrNameLst>
                                      </p:cBhvr>
                                      <p:tavLst>
                                        <p:tav tm="0">
                                          <p:val>
                                            <p:fltVal val="0"/>
                                          </p:val>
                                        </p:tav>
                                        <p:tav tm="100000">
                                          <p:val>
                                            <p:strVal val="#ppt_h"/>
                                          </p:val>
                                        </p:tav>
                                      </p:tavLst>
                                    </p:anim>
                                    <p:animEffect transition="in" filter="fade">
                                      <p:cBhvr>
                                        <p:cTn id="2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7268" y="283668"/>
            <a:ext cx="1354883" cy="553691"/>
          </a:xfrm>
          <a:prstGeom prst="rect">
            <a:avLst/>
          </a:prstGeom>
          <a:noFill/>
        </p:spPr>
        <p:txBody>
          <a:bodyPr wrap="none" lIns="121615" tIns="60808" rIns="121615" bIns="60808" rtlCol="0">
            <a:spAutoFit/>
          </a:bodyPr>
          <a:lstStyle/>
          <a:p>
            <a:pPr fontAlgn="base">
              <a:spcBef>
                <a:spcPct val="0"/>
              </a:spcBef>
              <a:spcAft>
                <a:spcPct val="0"/>
              </a:spcAft>
              <a:buFont typeface="Arial" panose="020B0604020202020204" pitchFamily="34" charset="0"/>
              <a:buNone/>
            </a:pPr>
            <a:r>
              <a:rPr lang="zh-CN" altLang="en-US" sz="2800" dirty="0" smtClean="0">
                <a:solidFill>
                  <a:srgbClr val="333333"/>
                </a:solidFill>
                <a:latin typeface="微软雅黑" panose="020B0503020204020204" pitchFamily="34" charset="-122"/>
                <a:ea typeface="微软雅黑" panose="020B0503020204020204" pitchFamily="34" charset="-122"/>
              </a:rPr>
              <a:t>烤肉架</a:t>
            </a:r>
            <a:endParaRPr lang="zh-CN" altLang="en-US" sz="2800" dirty="0">
              <a:solidFill>
                <a:srgbClr val="333333"/>
              </a:solidFill>
              <a:latin typeface="微软雅黑" panose="020B0503020204020204" pitchFamily="34" charset="-122"/>
              <a:ea typeface="微软雅黑" panose="020B0503020204020204" pitchFamily="34" charset="-122"/>
            </a:endParaRPr>
          </a:p>
        </p:txBody>
      </p:sp>
      <p:sp>
        <p:nvSpPr>
          <p:cNvPr id="3" name="Freeform 5"/>
          <p:cNvSpPr>
            <a:spLocks noEditPoints="1"/>
          </p:cNvSpPr>
          <p:nvPr/>
        </p:nvSpPr>
        <p:spPr bwMode="auto">
          <a:xfrm>
            <a:off x="336449" y="267685"/>
            <a:ext cx="572961" cy="571357"/>
          </a:xfrm>
          <a:custGeom>
            <a:avLst/>
            <a:gdLst>
              <a:gd name="T0" fmla="*/ 517 w 1374"/>
              <a:gd name="T1" fmla="*/ 1009 h 1374"/>
              <a:gd name="T2" fmla="*/ 901 w 1374"/>
              <a:gd name="T3" fmla="*/ 1009 h 1374"/>
              <a:gd name="T4" fmla="*/ 940 w 1374"/>
              <a:gd name="T5" fmla="*/ 1047 h 1374"/>
              <a:gd name="T6" fmla="*/ 901 w 1374"/>
              <a:gd name="T7" fmla="*/ 1085 h 1374"/>
              <a:gd name="T8" fmla="*/ 517 w 1374"/>
              <a:gd name="T9" fmla="*/ 1085 h 1374"/>
              <a:gd name="T10" fmla="*/ 479 w 1374"/>
              <a:gd name="T11" fmla="*/ 1047 h 1374"/>
              <a:gd name="T12" fmla="*/ 517 w 1374"/>
              <a:gd name="T13" fmla="*/ 1009 h 1374"/>
              <a:gd name="T14" fmla="*/ 500 w 1374"/>
              <a:gd name="T15" fmla="*/ 844 h 1374"/>
              <a:gd name="T16" fmla="*/ 730 w 1374"/>
              <a:gd name="T17" fmla="*/ 465 h 1374"/>
              <a:gd name="T18" fmla="*/ 836 w 1374"/>
              <a:gd name="T19" fmla="*/ 529 h 1374"/>
              <a:gd name="T20" fmla="*/ 606 w 1374"/>
              <a:gd name="T21" fmla="*/ 908 h 1374"/>
              <a:gd name="T22" fmla="*/ 500 w 1374"/>
              <a:gd name="T23" fmla="*/ 844 h 1374"/>
              <a:gd name="T24" fmla="*/ 352 w 1374"/>
              <a:gd name="T25" fmla="*/ 754 h 1374"/>
              <a:gd name="T26" fmla="*/ 582 w 1374"/>
              <a:gd name="T27" fmla="*/ 375 h 1374"/>
              <a:gd name="T28" fmla="*/ 688 w 1374"/>
              <a:gd name="T29" fmla="*/ 439 h 1374"/>
              <a:gd name="T30" fmla="*/ 458 w 1374"/>
              <a:gd name="T31" fmla="*/ 818 h 1374"/>
              <a:gd name="T32" fmla="*/ 352 w 1374"/>
              <a:gd name="T33" fmla="*/ 754 h 1374"/>
              <a:gd name="T34" fmla="*/ 326 w 1374"/>
              <a:gd name="T35" fmla="*/ 1027 h 1374"/>
              <a:gd name="T36" fmla="*/ 349 w 1374"/>
              <a:gd name="T37" fmla="*/ 826 h 1374"/>
              <a:gd name="T38" fmla="*/ 542 w 1374"/>
              <a:gd name="T39" fmla="*/ 943 h 1374"/>
              <a:gd name="T40" fmla="*/ 376 w 1374"/>
              <a:gd name="T41" fmla="*/ 1057 h 1374"/>
              <a:gd name="T42" fmla="*/ 326 w 1374"/>
              <a:gd name="T43" fmla="*/ 1027 h 1374"/>
              <a:gd name="T44" fmla="*/ 640 w 1374"/>
              <a:gd name="T45" fmla="*/ 279 h 1374"/>
              <a:gd name="T46" fmla="*/ 894 w 1374"/>
              <a:gd name="T47" fmla="*/ 433 h 1374"/>
              <a:gd name="T48" fmla="*/ 844 w 1374"/>
              <a:gd name="T49" fmla="*/ 515 h 1374"/>
              <a:gd name="T50" fmla="*/ 589 w 1374"/>
              <a:gd name="T51" fmla="*/ 360 h 1374"/>
              <a:gd name="T52" fmla="*/ 640 w 1374"/>
              <a:gd name="T53" fmla="*/ 279 h 1374"/>
              <a:gd name="T54" fmla="*/ 677 w 1374"/>
              <a:gd name="T55" fmla="*/ 217 h 1374"/>
              <a:gd name="T56" fmla="*/ 770 w 1374"/>
              <a:gd name="T57" fmla="*/ 194 h 1374"/>
              <a:gd name="T58" fmla="*/ 909 w 1374"/>
              <a:gd name="T59" fmla="*/ 279 h 1374"/>
              <a:gd name="T60" fmla="*/ 932 w 1374"/>
              <a:gd name="T61" fmla="*/ 371 h 1374"/>
              <a:gd name="T62" fmla="*/ 903 w 1374"/>
              <a:gd name="T63" fmla="*/ 418 h 1374"/>
              <a:gd name="T64" fmla="*/ 649 w 1374"/>
              <a:gd name="T65" fmla="*/ 264 h 1374"/>
              <a:gd name="T66" fmla="*/ 677 w 1374"/>
              <a:gd name="T67" fmla="*/ 217 h 1374"/>
              <a:gd name="T68" fmla="*/ 687 w 1374"/>
              <a:gd name="T69" fmla="*/ 0 h 1374"/>
              <a:gd name="T70" fmla="*/ 1374 w 1374"/>
              <a:gd name="T71" fmla="*/ 687 h 1374"/>
              <a:gd name="T72" fmla="*/ 687 w 1374"/>
              <a:gd name="T73" fmla="*/ 1374 h 1374"/>
              <a:gd name="T74" fmla="*/ 0 w 1374"/>
              <a:gd name="T75" fmla="*/ 687 h 1374"/>
              <a:gd name="T76" fmla="*/ 687 w 1374"/>
              <a:gd name="T77" fmla="*/ 0 h 1374"/>
              <a:gd name="T78" fmla="*/ 687 w 1374"/>
              <a:gd name="T79" fmla="*/ 131 h 1374"/>
              <a:gd name="T80" fmla="*/ 1244 w 1374"/>
              <a:gd name="T81" fmla="*/ 687 h 1374"/>
              <a:gd name="T82" fmla="*/ 687 w 1374"/>
              <a:gd name="T83" fmla="*/ 1244 h 1374"/>
              <a:gd name="T84" fmla="*/ 131 w 1374"/>
              <a:gd name="T85" fmla="*/ 687 h 1374"/>
              <a:gd name="T86" fmla="*/ 687 w 1374"/>
              <a:gd name="T87" fmla="*/ 131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rgbClr val="024C89"/>
          </a:solidFill>
          <a:ln>
            <a:noFill/>
          </a:ln>
        </p:spPr>
        <p:txBody>
          <a:bodyPr vert="horz" wrap="square" lIns="121615" tIns="60808" rIns="121615" bIns="60808" numCol="1" anchor="t" anchorCtr="0" compatLnSpc="1"/>
          <a:lstStyle/>
          <a:p>
            <a:pPr defTabSz="1216025" fontAlgn="base">
              <a:spcBef>
                <a:spcPct val="0"/>
              </a:spcBef>
              <a:spcAft>
                <a:spcPct val="0"/>
              </a:spcAft>
              <a:defRPr/>
            </a:pPr>
            <a:endParaRPr lang="zh-CN" altLang="en-US" sz="2400" kern="0">
              <a:solidFill>
                <a:srgbClr val="024C89"/>
              </a:solidFill>
              <a:latin typeface="Arial" panose="020B0604020202020204" pitchFamily="34" charset="0"/>
            </a:endParaRPr>
          </a:p>
        </p:txBody>
      </p:sp>
      <p:grpSp>
        <p:nvGrpSpPr>
          <p:cNvPr id="59" name="组合 58"/>
          <p:cNvGrpSpPr/>
          <p:nvPr/>
        </p:nvGrpSpPr>
        <p:grpSpPr>
          <a:xfrm>
            <a:off x="737346" y="1084597"/>
            <a:ext cx="2227346" cy="416316"/>
            <a:chOff x="603196" y="3180076"/>
            <a:chExt cx="1670727" cy="312165"/>
          </a:xfrm>
        </p:grpSpPr>
        <p:sp>
          <p:nvSpPr>
            <p:cNvPr id="60" name="圆角矩形 59"/>
            <p:cNvSpPr/>
            <p:nvPr/>
          </p:nvSpPr>
          <p:spPr>
            <a:xfrm>
              <a:off x="603196" y="3180076"/>
              <a:ext cx="1670727" cy="312165"/>
            </a:xfrm>
            <a:prstGeom prst="roundRect">
              <a:avLst/>
            </a:prstGeom>
            <a:solidFill>
              <a:srgbClr val="027ED2"/>
            </a:solidFill>
            <a:ln w="12700">
              <a:gradFill flip="none" rotWithShape="1">
                <a:gsLst>
                  <a:gs pos="0">
                    <a:schemeClr val="bg1">
                      <a:lumMod val="75000"/>
                    </a:schemeClr>
                  </a:gs>
                  <a:gs pos="100000">
                    <a:schemeClr val="bg1"/>
                  </a:gs>
                </a:gsLst>
                <a:lin ang="18900000" scaled="1"/>
                <a:tileRect/>
              </a:gradFill>
            </a:ln>
            <a:effectLst>
              <a:outerShdw blurRad="101600" dist="254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1" name="矩形 60"/>
            <p:cNvSpPr>
              <a:spLocks noChangeArrowheads="1"/>
            </p:cNvSpPr>
            <p:nvPr/>
          </p:nvSpPr>
          <p:spPr bwMode="auto">
            <a:xfrm>
              <a:off x="880677" y="3223695"/>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smtClean="0">
                  <a:solidFill>
                    <a:schemeClr val="bg1"/>
                  </a:solidFill>
                  <a:latin typeface="微软雅黑" panose="020B0503020204020204" pitchFamily="34" charset="-122"/>
                  <a:ea typeface="微软雅黑" panose="020B0503020204020204" pitchFamily="34" charset="-122"/>
                  <a:cs typeface="+mj-cs"/>
                </a:rPr>
                <a:t>理论知识</a:t>
              </a:r>
              <a:endParaRPr lang="en-US" altLang="zh-CN" sz="1900" b="1" cap="all" dirty="0">
                <a:solidFill>
                  <a:schemeClr val="bg1"/>
                </a:solidFill>
                <a:latin typeface="微软雅黑" panose="020B0503020204020204" pitchFamily="34" charset="-122"/>
                <a:ea typeface="微软雅黑" panose="020B0503020204020204" pitchFamily="34" charset="-122"/>
                <a:cs typeface="+mj-cs"/>
              </a:endParaRPr>
            </a:p>
          </p:txBody>
        </p:sp>
        <p:sp>
          <p:nvSpPr>
            <p:cNvPr id="62" name="任意多边形 61"/>
            <p:cNvSpPr/>
            <p:nvPr/>
          </p:nvSpPr>
          <p:spPr>
            <a:xfrm rot="13500000" flipH="1">
              <a:off x="2029342" y="3273324"/>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909410" y="2474992"/>
            <a:ext cx="1795346" cy="369332"/>
          </a:xfrm>
          <a:prstGeom prst="rect">
            <a:avLst/>
          </a:prstGeom>
          <a:noFill/>
        </p:spPr>
        <p:txBody>
          <a:bodyPr wrap="square" rtlCol="0">
            <a:spAutoFit/>
          </a:bodyPr>
          <a:lstStyle/>
          <a:p>
            <a:r>
              <a:rPr lang="zh-CN" altLang="en-US" dirty="0"/>
              <a:t>齿</a:t>
            </a:r>
            <a:r>
              <a:rPr lang="zh-CN" altLang="en-US" dirty="0" smtClean="0"/>
              <a:t>轮速度比：</a:t>
            </a:r>
            <a:endParaRPr lang="en-US" altLang="zh-CN" dirty="0" smtClean="0"/>
          </a:p>
        </p:txBody>
      </p:sp>
      <p:sp>
        <p:nvSpPr>
          <p:cNvPr id="5" name="文本框 4"/>
          <p:cNvSpPr txBox="1"/>
          <p:nvPr/>
        </p:nvSpPr>
        <p:spPr>
          <a:xfrm flipH="1">
            <a:off x="770550" y="3188768"/>
            <a:ext cx="2496759" cy="923330"/>
          </a:xfrm>
          <a:prstGeom prst="rect">
            <a:avLst/>
          </a:prstGeom>
          <a:noFill/>
        </p:spPr>
        <p:txBody>
          <a:bodyPr wrap="square" rtlCol="0">
            <a:spAutoFit/>
          </a:bodyPr>
          <a:lstStyle/>
          <a:p>
            <a:r>
              <a:rPr lang="zh-CN" altLang="en-US" dirty="0"/>
              <a:t>齿</a:t>
            </a:r>
            <a:r>
              <a:rPr lang="zh-CN" altLang="en-US" dirty="0" smtClean="0"/>
              <a:t>轮传动的方向；</a:t>
            </a:r>
            <a:endParaRPr lang="en-US" altLang="zh-CN" dirty="0" smtClean="0"/>
          </a:p>
          <a:p>
            <a:r>
              <a:rPr lang="zh-CN" altLang="en-US" dirty="0"/>
              <a:t>多</a:t>
            </a:r>
            <a:r>
              <a:rPr lang="zh-CN" altLang="en-US" dirty="0" smtClean="0"/>
              <a:t>个齿轮传动的速度比；</a:t>
            </a:r>
            <a:endParaRPr lang="en-US" altLang="zh-CN" dirty="0" smtClean="0"/>
          </a:p>
          <a:p>
            <a:r>
              <a:rPr lang="zh-CN" altLang="en-US" dirty="0" smtClean="0"/>
              <a:t>多重加速、减速；</a:t>
            </a:r>
            <a:endParaRPr lang="en-US" altLang="zh-CN" dirty="0" smtClean="0"/>
          </a:p>
        </p:txBody>
      </p:sp>
      <p:sp>
        <p:nvSpPr>
          <p:cNvPr id="16" name="文本框 15"/>
          <p:cNvSpPr txBox="1"/>
          <p:nvPr/>
        </p:nvSpPr>
        <p:spPr>
          <a:xfrm>
            <a:off x="4415885" y="2509023"/>
            <a:ext cx="1836022" cy="369332"/>
          </a:xfrm>
          <a:prstGeom prst="rect">
            <a:avLst/>
          </a:prstGeom>
          <a:noFill/>
        </p:spPr>
        <p:txBody>
          <a:bodyPr wrap="square" rtlCol="0">
            <a:spAutoFit/>
          </a:bodyPr>
          <a:lstStyle/>
          <a:p>
            <a:r>
              <a:rPr lang="zh-CN" altLang="en-US" dirty="0"/>
              <a:t>齿</a:t>
            </a:r>
            <a:r>
              <a:rPr lang="zh-CN" altLang="en-US" dirty="0" smtClean="0"/>
              <a:t>轮装置的优点：</a:t>
            </a:r>
            <a:endParaRPr lang="en-US" altLang="zh-CN" dirty="0" smtClean="0"/>
          </a:p>
        </p:txBody>
      </p:sp>
      <p:sp>
        <p:nvSpPr>
          <p:cNvPr id="17" name="文本框 16"/>
          <p:cNvSpPr txBox="1"/>
          <p:nvPr/>
        </p:nvSpPr>
        <p:spPr>
          <a:xfrm flipH="1">
            <a:off x="4257163" y="3118138"/>
            <a:ext cx="2496759" cy="923330"/>
          </a:xfrm>
          <a:prstGeom prst="rect">
            <a:avLst/>
          </a:prstGeom>
          <a:noFill/>
        </p:spPr>
        <p:txBody>
          <a:bodyPr wrap="square" rtlCol="0">
            <a:spAutoFit/>
          </a:bodyPr>
          <a:lstStyle/>
          <a:p>
            <a:r>
              <a:rPr lang="zh-CN" altLang="en-US" dirty="0" smtClean="0"/>
              <a:t>准确传送动力；</a:t>
            </a:r>
            <a:endParaRPr lang="en-US" altLang="zh-CN" dirty="0" smtClean="0"/>
          </a:p>
          <a:p>
            <a:r>
              <a:rPr lang="zh-CN" altLang="en-US" dirty="0"/>
              <a:t>齿</a:t>
            </a:r>
            <a:r>
              <a:rPr lang="zh-CN" altLang="en-US" dirty="0" smtClean="0"/>
              <a:t>轮传动力大；</a:t>
            </a:r>
            <a:endParaRPr lang="en-US" altLang="zh-CN" dirty="0" smtClean="0"/>
          </a:p>
          <a:p>
            <a:r>
              <a:rPr lang="zh-CN" altLang="en-US" dirty="0"/>
              <a:t>结</a:t>
            </a:r>
            <a:r>
              <a:rPr lang="zh-CN" altLang="en-US" dirty="0" smtClean="0"/>
              <a:t>构紧凑；</a:t>
            </a:r>
            <a:endParaRPr lang="en-US" altLang="zh-CN" dirty="0" smtClean="0"/>
          </a:p>
        </p:txBody>
      </p:sp>
      <p:sp>
        <p:nvSpPr>
          <p:cNvPr id="6" name="文本框 5"/>
          <p:cNvSpPr txBox="1"/>
          <p:nvPr/>
        </p:nvSpPr>
        <p:spPr>
          <a:xfrm>
            <a:off x="7844136" y="3162742"/>
            <a:ext cx="2547797" cy="646331"/>
          </a:xfrm>
          <a:prstGeom prst="rect">
            <a:avLst/>
          </a:prstGeom>
          <a:noFill/>
        </p:spPr>
        <p:txBody>
          <a:bodyPr wrap="square" rtlCol="0">
            <a:spAutoFit/>
          </a:bodyPr>
          <a:lstStyle/>
          <a:p>
            <a:r>
              <a:rPr lang="zh-CN" altLang="en-US" dirty="0"/>
              <a:t>传</a:t>
            </a:r>
            <a:r>
              <a:rPr lang="zh-CN" altLang="en-US" dirty="0" smtClean="0"/>
              <a:t>动噪音大；</a:t>
            </a:r>
            <a:endParaRPr lang="en-US" altLang="zh-CN" dirty="0"/>
          </a:p>
          <a:p>
            <a:r>
              <a:rPr lang="zh-CN" altLang="en-US" dirty="0" smtClean="0"/>
              <a:t>变速时，易损坏；</a:t>
            </a:r>
            <a:endParaRPr lang="en-US" altLang="zh-CN" dirty="0" smtClean="0"/>
          </a:p>
        </p:txBody>
      </p:sp>
      <p:sp>
        <p:nvSpPr>
          <p:cNvPr id="19" name="文本框 18"/>
          <p:cNvSpPr txBox="1"/>
          <p:nvPr/>
        </p:nvSpPr>
        <p:spPr>
          <a:xfrm>
            <a:off x="7844136" y="2536860"/>
            <a:ext cx="1881630" cy="369332"/>
          </a:xfrm>
          <a:prstGeom prst="rect">
            <a:avLst/>
          </a:prstGeom>
          <a:noFill/>
        </p:spPr>
        <p:txBody>
          <a:bodyPr wrap="square" rtlCol="0">
            <a:spAutoFit/>
          </a:bodyPr>
          <a:lstStyle/>
          <a:p>
            <a:r>
              <a:rPr lang="zh-CN" altLang="en-US" dirty="0"/>
              <a:t>齿</a:t>
            </a:r>
            <a:r>
              <a:rPr lang="zh-CN" altLang="en-US" dirty="0" smtClean="0"/>
              <a:t>轮装置缺点：</a:t>
            </a:r>
            <a:endParaRPr lang="en-US" altLang="zh-CN" dirty="0" smtClean="0"/>
          </a:p>
        </p:txBody>
      </p:sp>
      <p:sp>
        <p:nvSpPr>
          <p:cNvPr id="7" name="页脚占位符 6"/>
          <p:cNvSpPr>
            <a:spLocks noGrp="1"/>
          </p:cNvSpPr>
          <p:nvPr>
            <p:ph type="ftr" sz="quarter" idx="11"/>
          </p:nvPr>
        </p:nvSpPr>
        <p:spPr/>
        <p:txBody>
          <a:bodyPr/>
          <a:lstStyle/>
          <a:p>
            <a:r>
              <a:rPr lang="zh-CN" altLang="en-US" smtClean="0"/>
              <a:t>创客教育普惠行动</a:t>
            </a:r>
            <a:endParaRPr lang="zh-CN" altLang="en-US"/>
          </a:p>
        </p:txBody>
      </p:sp>
    </p:spTree>
    <p:extLst>
      <p:ext uri="{BB962C8B-B14F-4D97-AF65-F5344CB8AC3E}">
        <p14:creationId xmlns:p14="http://schemas.microsoft.com/office/powerpoint/2010/main" val="1639546339"/>
      </p:ext>
    </p:extLst>
  </p:cSld>
  <p:clrMapOvr>
    <a:masterClrMapping/>
  </p:clrMapOvr>
  <mc:AlternateContent xmlns:mc="http://schemas.openxmlformats.org/markup-compatibility/2006" xmlns:p14="http://schemas.microsoft.com/office/powerpoint/2010/main">
    <mc:Choice Requires="p14">
      <p:transition spd="slow" p14:dur="2000" advTm="9758"/>
    </mc:Choice>
    <mc:Fallback xmlns="">
      <p:transition spd="slow" advTm="9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childTnLst>
                          </p:cTn>
                        </p:par>
                        <p:par>
                          <p:cTn id="10" fill="hold">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
                                        </p:tgtEl>
                                        <p:attrNameLst>
                                          <p:attrName>ppt_y</p:attrName>
                                        </p:attrNameLst>
                                      </p:cBhvr>
                                      <p:tavLst>
                                        <p:tav tm="0">
                                          <p:val>
                                            <p:strVal val="#ppt_y"/>
                                          </p:val>
                                        </p:tav>
                                        <p:tav tm="100000">
                                          <p:val>
                                            <p:strVal val="#ppt_y"/>
                                          </p:val>
                                        </p:tav>
                                      </p:tavLst>
                                    </p:anim>
                                    <p:anim calcmode="lin" valueType="num">
                                      <p:cBhvr>
                                        <p:cTn id="15"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
                                        </p:tgtEl>
                                      </p:cBhvr>
                                    </p:animEffect>
                                  </p:childTnLst>
                                </p:cTn>
                              </p:par>
                            </p:childTnLst>
                          </p:cTn>
                        </p:par>
                        <p:par>
                          <p:cTn id="18" fill="hold">
                            <p:stCondLst>
                              <p:cond delay="780"/>
                            </p:stCondLst>
                            <p:childTnLst>
                              <p:par>
                                <p:cTn id="19" presetID="53" presetClass="entr" presetSubtype="16"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7268" y="283668"/>
            <a:ext cx="1681896" cy="553691"/>
          </a:xfrm>
          <a:prstGeom prst="rect">
            <a:avLst/>
          </a:prstGeom>
          <a:noFill/>
        </p:spPr>
        <p:txBody>
          <a:bodyPr wrap="none" lIns="121615" tIns="60808" rIns="121615" bIns="60808" rtlCol="0">
            <a:spAutoFit/>
          </a:bodyPr>
          <a:lstStyle/>
          <a:p>
            <a:pPr fontAlgn="base">
              <a:spcBef>
                <a:spcPct val="0"/>
              </a:spcBef>
              <a:spcAft>
                <a:spcPct val="0"/>
              </a:spcAft>
              <a:buFont typeface="Arial" panose="020B0604020202020204" pitchFamily="34" charset="0"/>
              <a:buNone/>
            </a:pPr>
            <a:r>
              <a:rPr lang="zh-CN" altLang="en-US" sz="2800" dirty="0">
                <a:solidFill>
                  <a:srgbClr val="333333"/>
                </a:solidFill>
                <a:latin typeface="微软雅黑" panose="020B0503020204020204" pitchFamily="34" charset="-122"/>
                <a:ea typeface="微软雅黑" panose="020B0503020204020204" pitchFamily="34" charset="-122"/>
              </a:rPr>
              <a:t>手摇风扇</a:t>
            </a:r>
          </a:p>
        </p:txBody>
      </p:sp>
      <p:sp>
        <p:nvSpPr>
          <p:cNvPr id="3" name="Freeform 5"/>
          <p:cNvSpPr>
            <a:spLocks noEditPoints="1"/>
          </p:cNvSpPr>
          <p:nvPr/>
        </p:nvSpPr>
        <p:spPr bwMode="auto">
          <a:xfrm>
            <a:off x="336449" y="267685"/>
            <a:ext cx="572961" cy="571357"/>
          </a:xfrm>
          <a:custGeom>
            <a:avLst/>
            <a:gdLst>
              <a:gd name="T0" fmla="*/ 517 w 1374"/>
              <a:gd name="T1" fmla="*/ 1009 h 1374"/>
              <a:gd name="T2" fmla="*/ 901 w 1374"/>
              <a:gd name="T3" fmla="*/ 1009 h 1374"/>
              <a:gd name="T4" fmla="*/ 940 w 1374"/>
              <a:gd name="T5" fmla="*/ 1047 h 1374"/>
              <a:gd name="T6" fmla="*/ 901 w 1374"/>
              <a:gd name="T7" fmla="*/ 1085 h 1374"/>
              <a:gd name="T8" fmla="*/ 517 w 1374"/>
              <a:gd name="T9" fmla="*/ 1085 h 1374"/>
              <a:gd name="T10" fmla="*/ 479 w 1374"/>
              <a:gd name="T11" fmla="*/ 1047 h 1374"/>
              <a:gd name="T12" fmla="*/ 517 w 1374"/>
              <a:gd name="T13" fmla="*/ 1009 h 1374"/>
              <a:gd name="T14" fmla="*/ 500 w 1374"/>
              <a:gd name="T15" fmla="*/ 844 h 1374"/>
              <a:gd name="T16" fmla="*/ 730 w 1374"/>
              <a:gd name="T17" fmla="*/ 465 h 1374"/>
              <a:gd name="T18" fmla="*/ 836 w 1374"/>
              <a:gd name="T19" fmla="*/ 529 h 1374"/>
              <a:gd name="T20" fmla="*/ 606 w 1374"/>
              <a:gd name="T21" fmla="*/ 908 h 1374"/>
              <a:gd name="T22" fmla="*/ 500 w 1374"/>
              <a:gd name="T23" fmla="*/ 844 h 1374"/>
              <a:gd name="T24" fmla="*/ 352 w 1374"/>
              <a:gd name="T25" fmla="*/ 754 h 1374"/>
              <a:gd name="T26" fmla="*/ 582 w 1374"/>
              <a:gd name="T27" fmla="*/ 375 h 1374"/>
              <a:gd name="T28" fmla="*/ 688 w 1374"/>
              <a:gd name="T29" fmla="*/ 439 h 1374"/>
              <a:gd name="T30" fmla="*/ 458 w 1374"/>
              <a:gd name="T31" fmla="*/ 818 h 1374"/>
              <a:gd name="T32" fmla="*/ 352 w 1374"/>
              <a:gd name="T33" fmla="*/ 754 h 1374"/>
              <a:gd name="T34" fmla="*/ 326 w 1374"/>
              <a:gd name="T35" fmla="*/ 1027 h 1374"/>
              <a:gd name="T36" fmla="*/ 349 w 1374"/>
              <a:gd name="T37" fmla="*/ 826 h 1374"/>
              <a:gd name="T38" fmla="*/ 542 w 1374"/>
              <a:gd name="T39" fmla="*/ 943 h 1374"/>
              <a:gd name="T40" fmla="*/ 376 w 1374"/>
              <a:gd name="T41" fmla="*/ 1057 h 1374"/>
              <a:gd name="T42" fmla="*/ 326 w 1374"/>
              <a:gd name="T43" fmla="*/ 1027 h 1374"/>
              <a:gd name="T44" fmla="*/ 640 w 1374"/>
              <a:gd name="T45" fmla="*/ 279 h 1374"/>
              <a:gd name="T46" fmla="*/ 894 w 1374"/>
              <a:gd name="T47" fmla="*/ 433 h 1374"/>
              <a:gd name="T48" fmla="*/ 844 w 1374"/>
              <a:gd name="T49" fmla="*/ 515 h 1374"/>
              <a:gd name="T50" fmla="*/ 589 w 1374"/>
              <a:gd name="T51" fmla="*/ 360 h 1374"/>
              <a:gd name="T52" fmla="*/ 640 w 1374"/>
              <a:gd name="T53" fmla="*/ 279 h 1374"/>
              <a:gd name="T54" fmla="*/ 677 w 1374"/>
              <a:gd name="T55" fmla="*/ 217 h 1374"/>
              <a:gd name="T56" fmla="*/ 770 w 1374"/>
              <a:gd name="T57" fmla="*/ 194 h 1374"/>
              <a:gd name="T58" fmla="*/ 909 w 1374"/>
              <a:gd name="T59" fmla="*/ 279 h 1374"/>
              <a:gd name="T60" fmla="*/ 932 w 1374"/>
              <a:gd name="T61" fmla="*/ 371 h 1374"/>
              <a:gd name="T62" fmla="*/ 903 w 1374"/>
              <a:gd name="T63" fmla="*/ 418 h 1374"/>
              <a:gd name="T64" fmla="*/ 649 w 1374"/>
              <a:gd name="T65" fmla="*/ 264 h 1374"/>
              <a:gd name="T66" fmla="*/ 677 w 1374"/>
              <a:gd name="T67" fmla="*/ 217 h 1374"/>
              <a:gd name="T68" fmla="*/ 687 w 1374"/>
              <a:gd name="T69" fmla="*/ 0 h 1374"/>
              <a:gd name="T70" fmla="*/ 1374 w 1374"/>
              <a:gd name="T71" fmla="*/ 687 h 1374"/>
              <a:gd name="T72" fmla="*/ 687 w 1374"/>
              <a:gd name="T73" fmla="*/ 1374 h 1374"/>
              <a:gd name="T74" fmla="*/ 0 w 1374"/>
              <a:gd name="T75" fmla="*/ 687 h 1374"/>
              <a:gd name="T76" fmla="*/ 687 w 1374"/>
              <a:gd name="T77" fmla="*/ 0 h 1374"/>
              <a:gd name="T78" fmla="*/ 687 w 1374"/>
              <a:gd name="T79" fmla="*/ 131 h 1374"/>
              <a:gd name="T80" fmla="*/ 1244 w 1374"/>
              <a:gd name="T81" fmla="*/ 687 h 1374"/>
              <a:gd name="T82" fmla="*/ 687 w 1374"/>
              <a:gd name="T83" fmla="*/ 1244 h 1374"/>
              <a:gd name="T84" fmla="*/ 131 w 1374"/>
              <a:gd name="T85" fmla="*/ 687 h 1374"/>
              <a:gd name="T86" fmla="*/ 687 w 1374"/>
              <a:gd name="T87" fmla="*/ 131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rgbClr val="024C89"/>
          </a:solidFill>
          <a:ln>
            <a:noFill/>
          </a:ln>
        </p:spPr>
        <p:txBody>
          <a:bodyPr vert="horz" wrap="square" lIns="121615" tIns="60808" rIns="121615" bIns="60808" numCol="1" anchor="t" anchorCtr="0" compatLnSpc="1"/>
          <a:lstStyle/>
          <a:p>
            <a:pPr defTabSz="1216025" fontAlgn="base">
              <a:spcBef>
                <a:spcPct val="0"/>
              </a:spcBef>
              <a:spcAft>
                <a:spcPct val="0"/>
              </a:spcAft>
              <a:defRPr/>
            </a:pPr>
            <a:endParaRPr lang="zh-CN" altLang="en-US" sz="2400" kern="0">
              <a:solidFill>
                <a:srgbClr val="024C89"/>
              </a:solidFill>
              <a:latin typeface="Arial" panose="020B0604020202020204" pitchFamily="34" charset="0"/>
            </a:endParaRPr>
          </a:p>
        </p:txBody>
      </p:sp>
      <p:grpSp>
        <p:nvGrpSpPr>
          <p:cNvPr id="55" name="组合 54"/>
          <p:cNvGrpSpPr/>
          <p:nvPr/>
        </p:nvGrpSpPr>
        <p:grpSpPr>
          <a:xfrm>
            <a:off x="6794900" y="4095723"/>
            <a:ext cx="1703404" cy="299972"/>
            <a:chOff x="5030153" y="1538377"/>
            <a:chExt cx="1277719" cy="224927"/>
          </a:xfrm>
        </p:grpSpPr>
        <p:sp>
          <p:nvSpPr>
            <p:cNvPr id="57" name="矩形 56"/>
            <p:cNvSpPr>
              <a:spLocks noChangeArrowheads="1"/>
            </p:cNvSpPr>
            <p:nvPr/>
          </p:nvSpPr>
          <p:spPr bwMode="auto">
            <a:xfrm>
              <a:off x="5030153" y="1538377"/>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a:solidFill>
                    <a:schemeClr val="bg1"/>
                  </a:solidFill>
                  <a:latin typeface="微软雅黑" panose="020B0503020204020204" pitchFamily="34" charset="-122"/>
                  <a:ea typeface="微软雅黑" panose="020B0503020204020204" pitchFamily="34" charset="-122"/>
                </a:rPr>
                <a:t>知识</a:t>
              </a:r>
              <a:r>
                <a:rPr lang="zh-CN" altLang="en-US" sz="1900" b="1" cap="all" dirty="0" smtClean="0">
                  <a:solidFill>
                    <a:schemeClr val="bg1"/>
                  </a:solidFill>
                  <a:latin typeface="微软雅黑" panose="020B0503020204020204" pitchFamily="34" charset="-122"/>
                  <a:ea typeface="微软雅黑" panose="020B0503020204020204" pitchFamily="34" charset="-122"/>
                </a:rPr>
                <a:t>点</a:t>
              </a:r>
              <a:endParaRPr lang="en-US" altLang="zh-CN" sz="1900" b="1" cap="all" dirty="0">
                <a:solidFill>
                  <a:schemeClr val="bg1"/>
                </a:solidFill>
                <a:latin typeface="微软雅黑" panose="020B0503020204020204" pitchFamily="34" charset="-122"/>
                <a:ea typeface="微软雅黑" panose="020B0503020204020204" pitchFamily="34" charset="-122"/>
              </a:endParaRPr>
            </a:p>
          </p:txBody>
        </p:sp>
        <p:sp>
          <p:nvSpPr>
            <p:cNvPr id="58" name="任意多边形 57"/>
            <p:cNvSpPr/>
            <p:nvPr/>
          </p:nvSpPr>
          <p:spPr>
            <a:xfrm rot="13500000" flipH="1">
              <a:off x="6182203" y="1588006"/>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737346" y="1709065"/>
            <a:ext cx="2227346" cy="416316"/>
            <a:chOff x="603196" y="3180076"/>
            <a:chExt cx="1670727" cy="312165"/>
          </a:xfrm>
        </p:grpSpPr>
        <p:sp>
          <p:nvSpPr>
            <p:cNvPr id="60" name="圆角矩形 59"/>
            <p:cNvSpPr/>
            <p:nvPr/>
          </p:nvSpPr>
          <p:spPr>
            <a:xfrm>
              <a:off x="603196" y="3180076"/>
              <a:ext cx="1670727" cy="312165"/>
            </a:xfrm>
            <a:prstGeom prst="roundRect">
              <a:avLst/>
            </a:prstGeom>
            <a:solidFill>
              <a:srgbClr val="027ED2"/>
            </a:solidFill>
            <a:ln w="12700">
              <a:gradFill flip="none" rotWithShape="1">
                <a:gsLst>
                  <a:gs pos="0">
                    <a:schemeClr val="bg1">
                      <a:lumMod val="75000"/>
                    </a:schemeClr>
                  </a:gs>
                  <a:gs pos="100000">
                    <a:schemeClr val="bg1"/>
                  </a:gs>
                </a:gsLst>
                <a:lin ang="18900000" scaled="1"/>
                <a:tileRect/>
              </a:gradFill>
            </a:ln>
            <a:effectLst>
              <a:outerShdw blurRad="101600" dist="254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1" name="矩形 60"/>
            <p:cNvSpPr>
              <a:spLocks noChangeArrowheads="1"/>
            </p:cNvSpPr>
            <p:nvPr/>
          </p:nvSpPr>
          <p:spPr bwMode="auto">
            <a:xfrm>
              <a:off x="880677" y="3223695"/>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a:solidFill>
                    <a:schemeClr val="bg1"/>
                  </a:solidFill>
                  <a:latin typeface="微软雅黑" panose="020B0503020204020204" pitchFamily="34" charset="-122"/>
                  <a:ea typeface="微软雅黑" panose="020B0503020204020204" pitchFamily="34" charset="-122"/>
                </a:rPr>
                <a:t>作品示意图</a:t>
              </a:r>
              <a:endParaRPr lang="en-US" altLang="zh-CN" sz="1900" b="1" cap="all" dirty="0">
                <a:solidFill>
                  <a:schemeClr val="bg1"/>
                </a:solidFill>
                <a:latin typeface="微软雅黑" panose="020B0503020204020204" pitchFamily="34" charset="-122"/>
                <a:ea typeface="微软雅黑" panose="020B0503020204020204" pitchFamily="34" charset="-122"/>
              </a:endParaRPr>
            </a:p>
          </p:txBody>
        </p:sp>
        <p:sp>
          <p:nvSpPr>
            <p:cNvPr id="62" name="任意多边形 61"/>
            <p:cNvSpPr/>
            <p:nvPr/>
          </p:nvSpPr>
          <p:spPr>
            <a:xfrm rot="13500000" flipH="1">
              <a:off x="2029342" y="3273324"/>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6573" y="2838401"/>
            <a:ext cx="2700000" cy="360000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346" y="2817604"/>
            <a:ext cx="2700000" cy="3600000"/>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5800" y="2838401"/>
            <a:ext cx="4800000" cy="3600000"/>
          </a:xfrm>
          <a:prstGeom prst="rect">
            <a:avLst/>
          </a:prstGeom>
        </p:spPr>
      </p:pic>
      <p:sp>
        <p:nvSpPr>
          <p:cNvPr id="4" name="页脚占位符 3"/>
          <p:cNvSpPr>
            <a:spLocks noGrp="1"/>
          </p:cNvSpPr>
          <p:nvPr>
            <p:ph type="ftr" sz="quarter" idx="11"/>
          </p:nvPr>
        </p:nvSpPr>
        <p:spPr/>
        <p:txBody>
          <a:bodyPr/>
          <a:lstStyle/>
          <a:p>
            <a:r>
              <a:rPr lang="zh-CN" altLang="en-US" smtClean="0"/>
              <a:t>创客教育普惠行动</a:t>
            </a:r>
            <a:endParaRPr lang="zh-CN" altLang="en-US"/>
          </a:p>
        </p:txBody>
      </p:sp>
    </p:spTree>
    <p:extLst>
      <p:ext uri="{BB962C8B-B14F-4D97-AF65-F5344CB8AC3E}">
        <p14:creationId xmlns:p14="http://schemas.microsoft.com/office/powerpoint/2010/main" val="2052156581"/>
      </p:ext>
    </p:extLst>
  </p:cSld>
  <p:clrMapOvr>
    <a:masterClrMapping/>
  </p:clrMapOvr>
  <mc:AlternateContent xmlns:mc="http://schemas.openxmlformats.org/markup-compatibility/2006" xmlns:p14="http://schemas.microsoft.com/office/powerpoint/2010/main">
    <mc:Choice Requires="p14">
      <p:transition spd="slow" p14:dur="2000" advTm="9758"/>
    </mc:Choice>
    <mc:Fallback xmlns="">
      <p:transition spd="slow" advTm="9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childTnLst>
                          </p:cTn>
                        </p:par>
                        <p:par>
                          <p:cTn id="10" fill="hold">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
                                        </p:tgtEl>
                                        <p:attrNameLst>
                                          <p:attrName>ppt_y</p:attrName>
                                        </p:attrNameLst>
                                      </p:cBhvr>
                                      <p:tavLst>
                                        <p:tav tm="0">
                                          <p:val>
                                            <p:strVal val="#ppt_y"/>
                                          </p:val>
                                        </p:tav>
                                        <p:tav tm="100000">
                                          <p:val>
                                            <p:strVal val="#ppt_y"/>
                                          </p:val>
                                        </p:tav>
                                      </p:tavLst>
                                    </p:anim>
                                    <p:anim calcmode="lin" valueType="num">
                                      <p:cBhvr>
                                        <p:cTn id="15"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
                                        </p:tgtEl>
                                      </p:cBhvr>
                                    </p:animEffect>
                                  </p:childTnLst>
                                </p:cTn>
                              </p:par>
                            </p:childTnLst>
                          </p:cTn>
                        </p:par>
                        <p:par>
                          <p:cTn id="18" fill="hold">
                            <p:stCondLst>
                              <p:cond delay="820"/>
                            </p:stCondLst>
                            <p:childTnLst>
                              <p:par>
                                <p:cTn id="19" presetID="53" presetClass="entr" presetSubtype="16"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par>
                          <p:cTn id="24" fill="hold">
                            <p:stCondLst>
                              <p:cond delay="1320"/>
                            </p:stCondLst>
                            <p:childTnLst>
                              <p:par>
                                <p:cTn id="25" presetID="53" presetClass="entr" presetSubtype="16"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p:cTn id="27" dur="500" fill="hold"/>
                                        <p:tgtEl>
                                          <p:spTgt spid="55"/>
                                        </p:tgtEl>
                                        <p:attrNameLst>
                                          <p:attrName>ppt_w</p:attrName>
                                        </p:attrNameLst>
                                      </p:cBhvr>
                                      <p:tavLst>
                                        <p:tav tm="0">
                                          <p:val>
                                            <p:fltVal val="0"/>
                                          </p:val>
                                        </p:tav>
                                        <p:tav tm="100000">
                                          <p:val>
                                            <p:strVal val="#ppt_w"/>
                                          </p:val>
                                        </p:tav>
                                      </p:tavLst>
                                    </p:anim>
                                    <p:anim calcmode="lin" valueType="num">
                                      <p:cBhvr>
                                        <p:cTn id="28" dur="500" fill="hold"/>
                                        <p:tgtEl>
                                          <p:spTgt spid="55"/>
                                        </p:tgtEl>
                                        <p:attrNameLst>
                                          <p:attrName>ppt_h</p:attrName>
                                        </p:attrNameLst>
                                      </p:cBhvr>
                                      <p:tavLst>
                                        <p:tav tm="0">
                                          <p:val>
                                            <p:fltVal val="0"/>
                                          </p:val>
                                        </p:tav>
                                        <p:tav tm="100000">
                                          <p:val>
                                            <p:strVal val="#ppt_h"/>
                                          </p:val>
                                        </p:tav>
                                      </p:tavLst>
                                    </p:anim>
                                    <p:animEffect transition="in" filter="fade">
                                      <p:cBhvr>
                                        <p:cTn id="2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15482" y="1001356"/>
            <a:ext cx="9155152" cy="3139321"/>
          </a:xfrm>
          <a:prstGeom prst="rect">
            <a:avLst/>
          </a:prstGeom>
        </p:spPr>
        <p:txBody>
          <a:bodyPr wrap="square">
            <a:spAutoFit/>
          </a:bodyPr>
          <a:lstStyle/>
          <a:p>
            <a:r>
              <a:rPr lang="zh-CN" altLang="en-US" dirty="0"/>
              <a:t>吴俊</a:t>
            </a:r>
            <a:r>
              <a:rPr lang="zh-CN" altLang="en-US" dirty="0" smtClean="0"/>
              <a:t>杰</a:t>
            </a:r>
            <a:r>
              <a:rPr lang="zh-CN" altLang="en-US" dirty="0"/>
              <a:t>：</a:t>
            </a:r>
            <a:r>
              <a:rPr lang="zh-CN" altLang="en-US" dirty="0" smtClean="0"/>
              <a:t>北</a:t>
            </a:r>
            <a:r>
              <a:rPr lang="zh-CN" altLang="en-US" dirty="0"/>
              <a:t>京景山学校信息技术、物理教师，</a:t>
            </a:r>
            <a:r>
              <a:rPr lang="en-US" altLang="zh-CN" dirty="0"/>
              <a:t>STEM</a:t>
            </a:r>
            <a:r>
              <a:rPr lang="zh-CN" altLang="en-US" dirty="0"/>
              <a:t>教育研究者，研究方向为创客教育的普及课程和教师专业发展，创客教育普惠课程创始人，中国电子学会现代教育技术分会创客教育专家委员会副理事长。全国中小学生创</a:t>
            </a:r>
            <a:r>
              <a:rPr lang="en-US" altLang="zh-CN" dirty="0"/>
              <a:t>•</a:t>
            </a:r>
            <a:r>
              <a:rPr lang="zh-CN" altLang="en-US" dirty="0"/>
              <a:t>造大赛</a:t>
            </a:r>
            <a:r>
              <a:rPr lang="zh-CN" altLang="en-US" dirty="0" smtClean="0"/>
              <a:t>总</a:t>
            </a:r>
            <a:r>
              <a:rPr lang="zh-CN" altLang="en-US" dirty="0"/>
              <a:t>裁判</a:t>
            </a:r>
            <a:r>
              <a:rPr lang="zh-CN" altLang="en-US" dirty="0" smtClean="0"/>
              <a:t>，</a:t>
            </a:r>
            <a:r>
              <a:rPr lang="zh-CN" altLang="en-US" dirty="0"/>
              <a:t>中国创客教育联盟副理事长，全国中小学</a:t>
            </a:r>
            <a:r>
              <a:rPr lang="en-US" altLang="zh-CN" dirty="0"/>
              <a:t>STEAM</a:t>
            </a:r>
            <a:r>
              <a:rPr lang="zh-CN" altLang="en-US" dirty="0"/>
              <a:t>教育大会联合发起人，“猫友汇”社群联合创始人，家庭创客空间计划、</a:t>
            </a:r>
            <a:r>
              <a:rPr lang="en-US" altLang="zh-CN" dirty="0"/>
              <a:t>LaserBlock</a:t>
            </a:r>
            <a:r>
              <a:rPr lang="zh-CN" altLang="en-US" dirty="0"/>
              <a:t>开源结构件项目发起人。在</a:t>
            </a:r>
            <a:r>
              <a:rPr lang="en-US" altLang="zh-CN" dirty="0"/>
              <a:t>《</a:t>
            </a:r>
            <a:r>
              <a:rPr lang="zh-CN" altLang="en-US" dirty="0"/>
              <a:t>上海教育</a:t>
            </a:r>
            <a:r>
              <a:rPr lang="en-US" altLang="zh-CN" dirty="0"/>
              <a:t>》</a:t>
            </a:r>
            <a:r>
              <a:rPr lang="zh-CN" altLang="en-US" dirty="0"/>
              <a:t>、</a:t>
            </a:r>
            <a:r>
              <a:rPr lang="en-US" altLang="zh-CN" dirty="0"/>
              <a:t>《</a:t>
            </a:r>
            <a:r>
              <a:rPr lang="zh-CN" altLang="en-US" dirty="0"/>
              <a:t>教学仪器与实验</a:t>
            </a:r>
            <a:r>
              <a:rPr lang="en-US" altLang="zh-CN" dirty="0"/>
              <a:t>》</a:t>
            </a:r>
            <a:r>
              <a:rPr lang="zh-CN" altLang="en-US" dirty="0"/>
              <a:t>、</a:t>
            </a:r>
            <a:r>
              <a:rPr lang="en-US" altLang="zh-CN" dirty="0"/>
              <a:t>《</a:t>
            </a:r>
            <a:r>
              <a:rPr lang="zh-CN" altLang="en-US" dirty="0"/>
              <a:t>中国信息技术教育</a:t>
            </a:r>
            <a:r>
              <a:rPr lang="en-US" altLang="zh-CN" dirty="0"/>
              <a:t>》</a:t>
            </a:r>
            <a:r>
              <a:rPr lang="zh-CN" altLang="en-US" dirty="0"/>
              <a:t>、</a:t>
            </a:r>
            <a:r>
              <a:rPr lang="en-US" altLang="zh-CN" dirty="0"/>
              <a:t>《</a:t>
            </a:r>
            <a:r>
              <a:rPr lang="zh-CN" altLang="en-US" dirty="0"/>
              <a:t>中小学信息技术教育</a:t>
            </a:r>
            <a:r>
              <a:rPr lang="en-US" altLang="zh-CN" dirty="0"/>
              <a:t>》</a:t>
            </a:r>
            <a:r>
              <a:rPr lang="zh-CN" altLang="en-US" dirty="0"/>
              <a:t>杂志开设不定期专栏，发表论文七十余篇，专著三本。在创新创业领域，致力于从教育的角度推动可持续发展理念下的模块可重用的设计，推进电子、家电、家具、建筑行业的可重用设计的理念和消费行为。</a:t>
            </a:r>
          </a:p>
          <a:p>
            <a:endParaRPr lang="zh-CN" altLang="en-US" dirty="0"/>
          </a:p>
          <a:p>
            <a:r>
              <a:rPr lang="zh-CN" altLang="en-US" dirty="0" smtClean="0"/>
              <a:t>陈付军：“吴俊杰和他的朋友们”普惠课程合伙人</a:t>
            </a:r>
            <a:r>
              <a:rPr lang="en-US" altLang="zh-CN" dirty="0" smtClean="0"/>
              <a:t>——laserblock</a:t>
            </a:r>
            <a:r>
              <a:rPr lang="zh-CN" altLang="en-US" dirty="0" smtClean="0"/>
              <a:t>机械结构设计开发；</a:t>
            </a:r>
            <a:endParaRPr lang="en-US" altLang="zh-CN" dirty="0" smtClean="0"/>
          </a:p>
          <a:p>
            <a:r>
              <a:rPr lang="en-US" altLang="zh-CN" dirty="0"/>
              <a:t> </a:t>
            </a:r>
            <a:r>
              <a:rPr lang="en-US" altLang="zh-CN" dirty="0" smtClean="0"/>
              <a:t>                  </a:t>
            </a:r>
            <a:r>
              <a:rPr lang="zh-CN" altLang="en-US" dirty="0" smtClean="0"/>
              <a:t>多元优贝机器人创始人；</a:t>
            </a:r>
            <a:endParaRPr lang="zh-CN" altLang="en-US" dirty="0"/>
          </a:p>
        </p:txBody>
      </p:sp>
      <p:sp>
        <p:nvSpPr>
          <p:cNvPr id="4" name="文本框 3"/>
          <p:cNvSpPr txBox="1"/>
          <p:nvPr/>
        </p:nvSpPr>
        <p:spPr>
          <a:xfrm>
            <a:off x="1215482" y="319788"/>
            <a:ext cx="2236510" cy="584775"/>
          </a:xfrm>
          <a:prstGeom prst="rect">
            <a:avLst/>
          </a:prstGeom>
          <a:noFill/>
        </p:spPr>
        <p:txBody>
          <a:bodyPr wrap="none" rtlCol="0">
            <a:spAutoFit/>
          </a:bodyPr>
          <a:lstStyle/>
          <a:p>
            <a:r>
              <a:rPr lang="zh-CN" altLang="en-US" sz="3200" dirty="0" smtClean="0"/>
              <a:t>作者简介：</a:t>
            </a:r>
            <a:endParaRPr lang="zh-CN" altLang="en-US" sz="3200" dirty="0"/>
          </a:p>
        </p:txBody>
      </p:sp>
      <p:sp>
        <p:nvSpPr>
          <p:cNvPr id="5" name="矩形 4"/>
          <p:cNvSpPr/>
          <p:nvPr/>
        </p:nvSpPr>
        <p:spPr>
          <a:xfrm>
            <a:off x="1215482" y="4753307"/>
            <a:ext cx="6096000" cy="1477328"/>
          </a:xfrm>
          <a:prstGeom prst="rect">
            <a:avLst/>
          </a:prstGeom>
        </p:spPr>
        <p:txBody>
          <a:bodyPr>
            <a:spAutoFit/>
          </a:bodyPr>
          <a:lstStyle/>
          <a:p>
            <a:r>
              <a:rPr lang="zh-CN" altLang="en-US" b="1" dirty="0"/>
              <a:t>课程协议：</a:t>
            </a:r>
            <a:r>
              <a:rPr lang="zh-CN" altLang="en-US" dirty="0"/>
              <a:t>该课程使用</a:t>
            </a:r>
            <a:r>
              <a:rPr lang="en-US" altLang="zh-CN" dirty="0"/>
              <a:t>CC-BY-NC-SA</a:t>
            </a:r>
            <a:r>
              <a:rPr lang="zh-CN" altLang="en-US" dirty="0"/>
              <a:t>协议，任何人都可以复制、修改或用于盈利用途</a:t>
            </a:r>
            <a:r>
              <a:rPr lang="en-US" altLang="zh-CN" dirty="0"/>
              <a:t>(</a:t>
            </a:r>
            <a:r>
              <a:rPr lang="zh-CN" altLang="en-US" dirty="0"/>
              <a:t>请联系原作者</a:t>
            </a:r>
            <a:r>
              <a:rPr lang="en-US" altLang="zh-CN" dirty="0"/>
              <a:t>)</a:t>
            </a:r>
            <a:r>
              <a:rPr lang="zh-CN" altLang="en-US" dirty="0"/>
              <a:t>，但是应保留课程开发者署名，并且将修改的结果联系原作者在活动网站</a:t>
            </a:r>
            <a:r>
              <a:rPr lang="en-US" altLang="zh-CN" dirty="0"/>
              <a:t>ingchuang.com</a:t>
            </a:r>
            <a:r>
              <a:rPr lang="zh-CN" altLang="en-US" dirty="0"/>
              <a:t>上开源。盈利应用需获得开发者的授权，欢迎学校、公益组织等非盈利应用。</a:t>
            </a:r>
            <a:endParaRPr lang="en-US" altLang="zh-CN" dirty="0"/>
          </a:p>
        </p:txBody>
      </p:sp>
      <p:sp>
        <p:nvSpPr>
          <p:cNvPr id="6" name="页脚占位符 5"/>
          <p:cNvSpPr>
            <a:spLocks noGrp="1"/>
          </p:cNvSpPr>
          <p:nvPr>
            <p:ph type="ftr" sz="quarter" idx="11"/>
          </p:nvPr>
        </p:nvSpPr>
        <p:spPr/>
        <p:txBody>
          <a:bodyPr/>
          <a:lstStyle/>
          <a:p>
            <a:r>
              <a:rPr lang="zh-CN" altLang="en-US" smtClean="0"/>
              <a:t>创客教育普惠行动</a:t>
            </a:r>
            <a:endParaRPr lang="zh-CN" altLang="en-US"/>
          </a:p>
        </p:txBody>
      </p:sp>
    </p:spTree>
    <p:extLst>
      <p:ext uri="{BB962C8B-B14F-4D97-AF65-F5344CB8AC3E}">
        <p14:creationId xmlns:p14="http://schemas.microsoft.com/office/powerpoint/2010/main" val="139702683"/>
      </p:ext>
    </p:extLst>
  </p:cSld>
  <p:clrMapOvr>
    <a:masterClrMapping/>
  </p:clrMapOvr>
  <mc:AlternateContent xmlns:mc="http://schemas.openxmlformats.org/markup-compatibility/2006" xmlns:p14="http://schemas.microsoft.com/office/powerpoint/2010/main">
    <mc:Choice Requires="p14">
      <p:transition spd="slow" p14:dur="2000" advTm="7670"/>
    </mc:Choice>
    <mc:Fallback xmlns="">
      <p:transition spd="slow" advTm="767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7268" y="283668"/>
            <a:ext cx="1681896" cy="553691"/>
          </a:xfrm>
          <a:prstGeom prst="rect">
            <a:avLst/>
          </a:prstGeom>
          <a:noFill/>
        </p:spPr>
        <p:txBody>
          <a:bodyPr wrap="none" lIns="121615" tIns="60808" rIns="121615" bIns="60808" rtlCol="0">
            <a:spAutoFit/>
          </a:bodyPr>
          <a:lstStyle/>
          <a:p>
            <a:pPr fontAlgn="base">
              <a:spcBef>
                <a:spcPct val="0"/>
              </a:spcBef>
              <a:spcAft>
                <a:spcPct val="0"/>
              </a:spcAft>
              <a:buFont typeface="Arial" panose="020B0604020202020204" pitchFamily="34" charset="0"/>
              <a:buNone/>
            </a:pPr>
            <a:r>
              <a:rPr lang="zh-CN" altLang="en-US" sz="2800" dirty="0" smtClean="0">
                <a:solidFill>
                  <a:srgbClr val="333333"/>
                </a:solidFill>
                <a:latin typeface="微软雅黑" panose="020B0503020204020204" pitchFamily="34" charset="-122"/>
                <a:ea typeface="微软雅黑" panose="020B0503020204020204" pitchFamily="34" charset="-122"/>
              </a:rPr>
              <a:t>手</a:t>
            </a:r>
            <a:r>
              <a:rPr lang="zh-CN" altLang="en-US" sz="2800" dirty="0">
                <a:solidFill>
                  <a:srgbClr val="333333"/>
                </a:solidFill>
                <a:latin typeface="微软雅黑" panose="020B0503020204020204" pitchFamily="34" charset="-122"/>
                <a:ea typeface="微软雅黑" panose="020B0503020204020204" pitchFamily="34" charset="-122"/>
              </a:rPr>
              <a:t>摇</a:t>
            </a:r>
            <a:r>
              <a:rPr lang="zh-CN" altLang="en-US" sz="2800" dirty="0" smtClean="0">
                <a:solidFill>
                  <a:srgbClr val="333333"/>
                </a:solidFill>
                <a:latin typeface="微软雅黑" panose="020B0503020204020204" pitchFamily="34" charset="-122"/>
                <a:ea typeface="微软雅黑" panose="020B0503020204020204" pitchFamily="34" charset="-122"/>
              </a:rPr>
              <a:t>风扇</a:t>
            </a:r>
            <a:endParaRPr lang="zh-CN" altLang="en-US" sz="2800" dirty="0">
              <a:solidFill>
                <a:srgbClr val="333333"/>
              </a:solidFill>
              <a:latin typeface="微软雅黑" panose="020B0503020204020204" pitchFamily="34" charset="-122"/>
              <a:ea typeface="微软雅黑" panose="020B0503020204020204" pitchFamily="34" charset="-122"/>
            </a:endParaRPr>
          </a:p>
        </p:txBody>
      </p:sp>
      <p:sp>
        <p:nvSpPr>
          <p:cNvPr id="3" name="Freeform 5"/>
          <p:cNvSpPr>
            <a:spLocks noEditPoints="1"/>
          </p:cNvSpPr>
          <p:nvPr/>
        </p:nvSpPr>
        <p:spPr bwMode="auto">
          <a:xfrm>
            <a:off x="336449" y="267685"/>
            <a:ext cx="572961" cy="571357"/>
          </a:xfrm>
          <a:custGeom>
            <a:avLst/>
            <a:gdLst>
              <a:gd name="T0" fmla="*/ 517 w 1374"/>
              <a:gd name="T1" fmla="*/ 1009 h 1374"/>
              <a:gd name="T2" fmla="*/ 901 w 1374"/>
              <a:gd name="T3" fmla="*/ 1009 h 1374"/>
              <a:gd name="T4" fmla="*/ 940 w 1374"/>
              <a:gd name="T5" fmla="*/ 1047 h 1374"/>
              <a:gd name="T6" fmla="*/ 901 w 1374"/>
              <a:gd name="T7" fmla="*/ 1085 h 1374"/>
              <a:gd name="T8" fmla="*/ 517 w 1374"/>
              <a:gd name="T9" fmla="*/ 1085 h 1374"/>
              <a:gd name="T10" fmla="*/ 479 w 1374"/>
              <a:gd name="T11" fmla="*/ 1047 h 1374"/>
              <a:gd name="T12" fmla="*/ 517 w 1374"/>
              <a:gd name="T13" fmla="*/ 1009 h 1374"/>
              <a:gd name="T14" fmla="*/ 500 w 1374"/>
              <a:gd name="T15" fmla="*/ 844 h 1374"/>
              <a:gd name="T16" fmla="*/ 730 w 1374"/>
              <a:gd name="T17" fmla="*/ 465 h 1374"/>
              <a:gd name="T18" fmla="*/ 836 w 1374"/>
              <a:gd name="T19" fmla="*/ 529 h 1374"/>
              <a:gd name="T20" fmla="*/ 606 w 1374"/>
              <a:gd name="T21" fmla="*/ 908 h 1374"/>
              <a:gd name="T22" fmla="*/ 500 w 1374"/>
              <a:gd name="T23" fmla="*/ 844 h 1374"/>
              <a:gd name="T24" fmla="*/ 352 w 1374"/>
              <a:gd name="T25" fmla="*/ 754 h 1374"/>
              <a:gd name="T26" fmla="*/ 582 w 1374"/>
              <a:gd name="T27" fmla="*/ 375 h 1374"/>
              <a:gd name="T28" fmla="*/ 688 w 1374"/>
              <a:gd name="T29" fmla="*/ 439 h 1374"/>
              <a:gd name="T30" fmla="*/ 458 w 1374"/>
              <a:gd name="T31" fmla="*/ 818 h 1374"/>
              <a:gd name="T32" fmla="*/ 352 w 1374"/>
              <a:gd name="T33" fmla="*/ 754 h 1374"/>
              <a:gd name="T34" fmla="*/ 326 w 1374"/>
              <a:gd name="T35" fmla="*/ 1027 h 1374"/>
              <a:gd name="T36" fmla="*/ 349 w 1374"/>
              <a:gd name="T37" fmla="*/ 826 h 1374"/>
              <a:gd name="T38" fmla="*/ 542 w 1374"/>
              <a:gd name="T39" fmla="*/ 943 h 1374"/>
              <a:gd name="T40" fmla="*/ 376 w 1374"/>
              <a:gd name="T41" fmla="*/ 1057 h 1374"/>
              <a:gd name="T42" fmla="*/ 326 w 1374"/>
              <a:gd name="T43" fmla="*/ 1027 h 1374"/>
              <a:gd name="T44" fmla="*/ 640 w 1374"/>
              <a:gd name="T45" fmla="*/ 279 h 1374"/>
              <a:gd name="T46" fmla="*/ 894 w 1374"/>
              <a:gd name="T47" fmla="*/ 433 h 1374"/>
              <a:gd name="T48" fmla="*/ 844 w 1374"/>
              <a:gd name="T49" fmla="*/ 515 h 1374"/>
              <a:gd name="T50" fmla="*/ 589 w 1374"/>
              <a:gd name="T51" fmla="*/ 360 h 1374"/>
              <a:gd name="T52" fmla="*/ 640 w 1374"/>
              <a:gd name="T53" fmla="*/ 279 h 1374"/>
              <a:gd name="T54" fmla="*/ 677 w 1374"/>
              <a:gd name="T55" fmla="*/ 217 h 1374"/>
              <a:gd name="T56" fmla="*/ 770 w 1374"/>
              <a:gd name="T57" fmla="*/ 194 h 1374"/>
              <a:gd name="T58" fmla="*/ 909 w 1374"/>
              <a:gd name="T59" fmla="*/ 279 h 1374"/>
              <a:gd name="T60" fmla="*/ 932 w 1374"/>
              <a:gd name="T61" fmla="*/ 371 h 1374"/>
              <a:gd name="T62" fmla="*/ 903 w 1374"/>
              <a:gd name="T63" fmla="*/ 418 h 1374"/>
              <a:gd name="T64" fmla="*/ 649 w 1374"/>
              <a:gd name="T65" fmla="*/ 264 h 1374"/>
              <a:gd name="T66" fmla="*/ 677 w 1374"/>
              <a:gd name="T67" fmla="*/ 217 h 1374"/>
              <a:gd name="T68" fmla="*/ 687 w 1374"/>
              <a:gd name="T69" fmla="*/ 0 h 1374"/>
              <a:gd name="T70" fmla="*/ 1374 w 1374"/>
              <a:gd name="T71" fmla="*/ 687 h 1374"/>
              <a:gd name="T72" fmla="*/ 687 w 1374"/>
              <a:gd name="T73" fmla="*/ 1374 h 1374"/>
              <a:gd name="T74" fmla="*/ 0 w 1374"/>
              <a:gd name="T75" fmla="*/ 687 h 1374"/>
              <a:gd name="T76" fmla="*/ 687 w 1374"/>
              <a:gd name="T77" fmla="*/ 0 h 1374"/>
              <a:gd name="T78" fmla="*/ 687 w 1374"/>
              <a:gd name="T79" fmla="*/ 131 h 1374"/>
              <a:gd name="T80" fmla="*/ 1244 w 1374"/>
              <a:gd name="T81" fmla="*/ 687 h 1374"/>
              <a:gd name="T82" fmla="*/ 687 w 1374"/>
              <a:gd name="T83" fmla="*/ 1244 h 1374"/>
              <a:gd name="T84" fmla="*/ 131 w 1374"/>
              <a:gd name="T85" fmla="*/ 687 h 1374"/>
              <a:gd name="T86" fmla="*/ 687 w 1374"/>
              <a:gd name="T87" fmla="*/ 131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rgbClr val="024C89"/>
          </a:solidFill>
          <a:ln>
            <a:noFill/>
          </a:ln>
        </p:spPr>
        <p:txBody>
          <a:bodyPr vert="horz" wrap="square" lIns="121615" tIns="60808" rIns="121615" bIns="60808" numCol="1" anchor="t" anchorCtr="0" compatLnSpc="1"/>
          <a:lstStyle/>
          <a:p>
            <a:pPr defTabSz="1216025" fontAlgn="base">
              <a:spcBef>
                <a:spcPct val="0"/>
              </a:spcBef>
              <a:spcAft>
                <a:spcPct val="0"/>
              </a:spcAft>
              <a:defRPr/>
            </a:pPr>
            <a:endParaRPr lang="zh-CN" altLang="en-US" sz="2400" kern="0">
              <a:solidFill>
                <a:srgbClr val="024C89"/>
              </a:solidFill>
              <a:latin typeface="Arial" panose="020B0604020202020204" pitchFamily="34" charset="0"/>
            </a:endParaRPr>
          </a:p>
        </p:txBody>
      </p:sp>
      <p:grpSp>
        <p:nvGrpSpPr>
          <p:cNvPr id="59" name="组合 58"/>
          <p:cNvGrpSpPr/>
          <p:nvPr/>
        </p:nvGrpSpPr>
        <p:grpSpPr>
          <a:xfrm>
            <a:off x="737346" y="1084597"/>
            <a:ext cx="2227346" cy="416316"/>
            <a:chOff x="603196" y="3180076"/>
            <a:chExt cx="1670727" cy="312165"/>
          </a:xfrm>
        </p:grpSpPr>
        <p:sp>
          <p:nvSpPr>
            <p:cNvPr id="60" name="圆角矩形 59"/>
            <p:cNvSpPr/>
            <p:nvPr/>
          </p:nvSpPr>
          <p:spPr>
            <a:xfrm>
              <a:off x="603196" y="3180076"/>
              <a:ext cx="1670727" cy="312165"/>
            </a:xfrm>
            <a:prstGeom prst="roundRect">
              <a:avLst/>
            </a:prstGeom>
            <a:solidFill>
              <a:srgbClr val="027ED2"/>
            </a:solidFill>
            <a:ln w="12700">
              <a:gradFill flip="none" rotWithShape="1">
                <a:gsLst>
                  <a:gs pos="0">
                    <a:schemeClr val="bg1">
                      <a:lumMod val="75000"/>
                    </a:schemeClr>
                  </a:gs>
                  <a:gs pos="100000">
                    <a:schemeClr val="bg1"/>
                  </a:gs>
                </a:gsLst>
                <a:lin ang="18900000" scaled="1"/>
                <a:tileRect/>
              </a:gradFill>
            </a:ln>
            <a:effectLst>
              <a:outerShdw blurRad="101600" dist="254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1" name="矩形 60"/>
            <p:cNvSpPr>
              <a:spLocks noChangeArrowheads="1"/>
            </p:cNvSpPr>
            <p:nvPr/>
          </p:nvSpPr>
          <p:spPr bwMode="auto">
            <a:xfrm>
              <a:off x="880677" y="3223695"/>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a:solidFill>
                    <a:schemeClr val="bg1"/>
                  </a:solidFill>
                  <a:latin typeface="微软雅黑" panose="020B0503020204020204" pitchFamily="34" charset="-122"/>
                  <a:ea typeface="微软雅黑" panose="020B0503020204020204" pitchFamily="34" charset="-122"/>
                  <a:cs typeface="+mj-cs"/>
                </a:rPr>
                <a:t>结</a:t>
              </a:r>
              <a:r>
                <a:rPr lang="zh-CN" altLang="en-US" sz="1900" b="1" cap="all" dirty="0" smtClean="0">
                  <a:solidFill>
                    <a:schemeClr val="bg1"/>
                  </a:solidFill>
                  <a:latin typeface="微软雅黑" panose="020B0503020204020204" pitchFamily="34" charset="-122"/>
                  <a:ea typeface="微软雅黑" panose="020B0503020204020204" pitchFamily="34" charset="-122"/>
                  <a:cs typeface="+mj-cs"/>
                </a:rPr>
                <a:t>构搭建</a:t>
              </a:r>
              <a:endParaRPr lang="en-US" altLang="zh-CN" sz="1900" b="1" cap="all" dirty="0">
                <a:solidFill>
                  <a:schemeClr val="bg1"/>
                </a:solidFill>
                <a:latin typeface="微软雅黑" panose="020B0503020204020204" pitchFamily="34" charset="-122"/>
                <a:ea typeface="微软雅黑" panose="020B0503020204020204" pitchFamily="34" charset="-122"/>
                <a:cs typeface="+mj-cs"/>
              </a:endParaRPr>
            </a:p>
          </p:txBody>
        </p:sp>
        <p:sp>
          <p:nvSpPr>
            <p:cNvPr id="62" name="任意多边形 61"/>
            <p:cNvSpPr/>
            <p:nvPr/>
          </p:nvSpPr>
          <p:spPr>
            <a:xfrm rot="13500000" flipH="1">
              <a:off x="2029342" y="3273324"/>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909410" y="2474992"/>
            <a:ext cx="1795346" cy="369332"/>
          </a:xfrm>
          <a:prstGeom prst="rect">
            <a:avLst/>
          </a:prstGeom>
          <a:noFill/>
        </p:spPr>
        <p:txBody>
          <a:bodyPr wrap="square" rtlCol="0">
            <a:spAutoFit/>
          </a:bodyPr>
          <a:lstStyle/>
          <a:p>
            <a:r>
              <a:rPr lang="zh-CN" altLang="en-US" dirty="0"/>
              <a:t>传动</a:t>
            </a:r>
            <a:r>
              <a:rPr lang="zh-CN" altLang="en-US" dirty="0" smtClean="0"/>
              <a:t>力分析：</a:t>
            </a:r>
            <a:endParaRPr lang="en-US" altLang="zh-CN" dirty="0" smtClean="0"/>
          </a:p>
        </p:txBody>
      </p:sp>
      <p:sp>
        <p:nvSpPr>
          <p:cNvPr id="5" name="文本框 4"/>
          <p:cNvSpPr txBox="1"/>
          <p:nvPr/>
        </p:nvSpPr>
        <p:spPr>
          <a:xfrm flipH="1">
            <a:off x="770550" y="3188768"/>
            <a:ext cx="2496759" cy="923330"/>
          </a:xfrm>
          <a:prstGeom prst="rect">
            <a:avLst/>
          </a:prstGeom>
          <a:noFill/>
        </p:spPr>
        <p:txBody>
          <a:bodyPr wrap="square" rtlCol="0">
            <a:spAutoFit/>
          </a:bodyPr>
          <a:lstStyle/>
          <a:p>
            <a:r>
              <a:rPr lang="zh-CN" altLang="en-US" dirty="0" smtClean="0"/>
              <a:t>齿轮传动比：半径比，直径比，周长比，齿数比，转速比，传动力比</a:t>
            </a:r>
            <a:endParaRPr lang="en-US" altLang="zh-CN" dirty="0" smtClean="0"/>
          </a:p>
        </p:txBody>
      </p:sp>
      <p:sp>
        <p:nvSpPr>
          <p:cNvPr id="16" name="文本框 15"/>
          <p:cNvSpPr txBox="1"/>
          <p:nvPr/>
        </p:nvSpPr>
        <p:spPr>
          <a:xfrm>
            <a:off x="4415885" y="2509023"/>
            <a:ext cx="1836022" cy="369332"/>
          </a:xfrm>
          <a:prstGeom prst="rect">
            <a:avLst/>
          </a:prstGeom>
          <a:noFill/>
        </p:spPr>
        <p:txBody>
          <a:bodyPr wrap="square" rtlCol="0">
            <a:spAutoFit/>
          </a:bodyPr>
          <a:lstStyle/>
          <a:p>
            <a:r>
              <a:rPr lang="zh-CN" altLang="en-US" dirty="0"/>
              <a:t>功</a:t>
            </a:r>
            <a:r>
              <a:rPr lang="zh-CN" altLang="en-US" dirty="0" smtClean="0"/>
              <a:t>率的介绍：</a:t>
            </a:r>
            <a:endParaRPr lang="en-US" altLang="zh-CN" dirty="0" smtClean="0"/>
          </a:p>
        </p:txBody>
      </p:sp>
      <p:sp>
        <p:nvSpPr>
          <p:cNvPr id="17" name="文本框 16"/>
          <p:cNvSpPr txBox="1"/>
          <p:nvPr/>
        </p:nvSpPr>
        <p:spPr>
          <a:xfrm flipH="1">
            <a:off x="4257163" y="3118138"/>
            <a:ext cx="2496759" cy="923330"/>
          </a:xfrm>
          <a:prstGeom prst="rect">
            <a:avLst/>
          </a:prstGeom>
          <a:noFill/>
        </p:spPr>
        <p:txBody>
          <a:bodyPr wrap="square" rtlCol="0">
            <a:spAutoFit/>
          </a:bodyPr>
          <a:lstStyle/>
          <a:p>
            <a:r>
              <a:rPr lang="zh-CN" altLang="en-US" dirty="0"/>
              <a:t>功</a:t>
            </a:r>
            <a:r>
              <a:rPr lang="zh-CN" altLang="en-US" dirty="0" smtClean="0"/>
              <a:t>率</a:t>
            </a:r>
            <a:r>
              <a:rPr lang="en-US" altLang="zh-CN" dirty="0" smtClean="0"/>
              <a:t>=</a:t>
            </a:r>
            <a:r>
              <a:rPr lang="zh-CN" altLang="en-US" dirty="0" smtClean="0"/>
              <a:t>功</a:t>
            </a:r>
            <a:r>
              <a:rPr lang="en-US" altLang="zh-CN" dirty="0" smtClean="0"/>
              <a:t>/</a:t>
            </a:r>
            <a:r>
              <a:rPr lang="zh-CN" altLang="en-US" dirty="0" smtClean="0"/>
              <a:t>时间</a:t>
            </a:r>
            <a:r>
              <a:rPr lang="en-US" altLang="zh-CN" dirty="0" smtClean="0"/>
              <a:t>=</a:t>
            </a:r>
            <a:r>
              <a:rPr lang="zh-CN" altLang="en-US" dirty="0" smtClean="0"/>
              <a:t>（力*距离）</a:t>
            </a:r>
            <a:r>
              <a:rPr lang="en-US" altLang="zh-CN" dirty="0" smtClean="0"/>
              <a:t>/</a:t>
            </a:r>
            <a:r>
              <a:rPr lang="zh-CN" altLang="en-US" dirty="0" smtClean="0"/>
              <a:t>时间</a:t>
            </a:r>
            <a:r>
              <a:rPr lang="en-US" altLang="zh-CN" dirty="0" smtClean="0"/>
              <a:t>=</a:t>
            </a:r>
            <a:r>
              <a:rPr lang="zh-CN" altLang="en-US" dirty="0" smtClean="0"/>
              <a:t>（力*速度*时间）</a:t>
            </a:r>
            <a:r>
              <a:rPr lang="en-US" altLang="zh-CN" dirty="0" smtClean="0"/>
              <a:t>/</a:t>
            </a:r>
            <a:r>
              <a:rPr lang="zh-CN" altLang="en-US" dirty="0" smtClean="0"/>
              <a:t>时间</a:t>
            </a:r>
            <a:r>
              <a:rPr lang="en-US" altLang="zh-CN" dirty="0" smtClean="0"/>
              <a:t>=</a:t>
            </a:r>
            <a:r>
              <a:rPr lang="zh-CN" altLang="en-US" dirty="0" smtClean="0"/>
              <a:t>力*速度</a:t>
            </a:r>
            <a:endParaRPr lang="en-US" altLang="zh-CN" dirty="0" smtClean="0"/>
          </a:p>
        </p:txBody>
      </p:sp>
      <p:sp>
        <p:nvSpPr>
          <p:cNvPr id="9" name="页脚占位符 8"/>
          <p:cNvSpPr>
            <a:spLocks noGrp="1"/>
          </p:cNvSpPr>
          <p:nvPr>
            <p:ph type="ftr" sz="quarter" idx="11"/>
          </p:nvPr>
        </p:nvSpPr>
        <p:spPr/>
        <p:txBody>
          <a:bodyPr/>
          <a:lstStyle/>
          <a:p>
            <a:r>
              <a:rPr lang="zh-CN" altLang="en-US" smtClean="0"/>
              <a:t>创客教育普惠行动</a:t>
            </a:r>
            <a:endParaRPr lang="zh-CN" altLang="en-US"/>
          </a:p>
        </p:txBody>
      </p:sp>
    </p:spTree>
    <p:extLst>
      <p:ext uri="{BB962C8B-B14F-4D97-AF65-F5344CB8AC3E}">
        <p14:creationId xmlns:p14="http://schemas.microsoft.com/office/powerpoint/2010/main" val="1260175318"/>
      </p:ext>
    </p:extLst>
  </p:cSld>
  <p:clrMapOvr>
    <a:masterClrMapping/>
  </p:clrMapOvr>
  <mc:AlternateContent xmlns:mc="http://schemas.openxmlformats.org/markup-compatibility/2006" xmlns:p14="http://schemas.microsoft.com/office/powerpoint/2010/main">
    <mc:Choice Requires="p14">
      <p:transition spd="slow" p14:dur="2000" advTm="9758"/>
    </mc:Choice>
    <mc:Fallback xmlns="">
      <p:transition spd="slow" advTm="9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childTnLst>
                          </p:cTn>
                        </p:par>
                        <p:par>
                          <p:cTn id="10" fill="hold">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
                                        </p:tgtEl>
                                        <p:attrNameLst>
                                          <p:attrName>ppt_y</p:attrName>
                                        </p:attrNameLst>
                                      </p:cBhvr>
                                      <p:tavLst>
                                        <p:tav tm="0">
                                          <p:val>
                                            <p:strVal val="#ppt_y"/>
                                          </p:val>
                                        </p:tav>
                                        <p:tav tm="100000">
                                          <p:val>
                                            <p:strVal val="#ppt_y"/>
                                          </p:val>
                                        </p:tav>
                                      </p:tavLst>
                                    </p:anim>
                                    <p:anim calcmode="lin" valueType="num">
                                      <p:cBhvr>
                                        <p:cTn id="15"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
                                        </p:tgtEl>
                                      </p:cBhvr>
                                    </p:animEffect>
                                  </p:childTnLst>
                                </p:cTn>
                              </p:par>
                            </p:childTnLst>
                          </p:cTn>
                        </p:par>
                        <p:par>
                          <p:cTn id="18" fill="hold">
                            <p:stCondLst>
                              <p:cond delay="820"/>
                            </p:stCondLst>
                            <p:childTnLst>
                              <p:par>
                                <p:cTn id="19" presetID="53" presetClass="entr" presetSubtype="16"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7268" y="283668"/>
            <a:ext cx="1322823" cy="553691"/>
          </a:xfrm>
          <a:prstGeom prst="rect">
            <a:avLst/>
          </a:prstGeom>
          <a:noFill/>
        </p:spPr>
        <p:txBody>
          <a:bodyPr wrap="none" lIns="121615" tIns="60808" rIns="121615" bIns="60808" rtlCol="0">
            <a:spAutoFit/>
          </a:bodyPr>
          <a:lstStyle/>
          <a:p>
            <a:pPr fontAlgn="base">
              <a:spcBef>
                <a:spcPct val="0"/>
              </a:spcBef>
              <a:spcAft>
                <a:spcPct val="0"/>
              </a:spcAft>
              <a:buFont typeface="Arial" panose="020B0604020202020204" pitchFamily="34" charset="0"/>
              <a:buNone/>
            </a:pPr>
            <a:r>
              <a:rPr lang="zh-CN" altLang="en-US" sz="2800" dirty="0">
                <a:solidFill>
                  <a:srgbClr val="333333"/>
                </a:solidFill>
                <a:latin typeface="微软雅黑" panose="020B0503020204020204" pitchFamily="34" charset="-122"/>
                <a:ea typeface="微软雅黑" panose="020B0503020204020204" pitchFamily="34" charset="-122"/>
              </a:rPr>
              <a:t>履带车</a:t>
            </a:r>
          </a:p>
        </p:txBody>
      </p:sp>
      <p:sp>
        <p:nvSpPr>
          <p:cNvPr id="3" name="Freeform 5"/>
          <p:cNvSpPr>
            <a:spLocks noEditPoints="1"/>
          </p:cNvSpPr>
          <p:nvPr/>
        </p:nvSpPr>
        <p:spPr bwMode="auto">
          <a:xfrm>
            <a:off x="336449" y="267685"/>
            <a:ext cx="572961" cy="571357"/>
          </a:xfrm>
          <a:custGeom>
            <a:avLst/>
            <a:gdLst>
              <a:gd name="T0" fmla="*/ 517 w 1374"/>
              <a:gd name="T1" fmla="*/ 1009 h 1374"/>
              <a:gd name="T2" fmla="*/ 901 w 1374"/>
              <a:gd name="T3" fmla="*/ 1009 h 1374"/>
              <a:gd name="T4" fmla="*/ 940 w 1374"/>
              <a:gd name="T5" fmla="*/ 1047 h 1374"/>
              <a:gd name="T6" fmla="*/ 901 w 1374"/>
              <a:gd name="T7" fmla="*/ 1085 h 1374"/>
              <a:gd name="T8" fmla="*/ 517 w 1374"/>
              <a:gd name="T9" fmla="*/ 1085 h 1374"/>
              <a:gd name="T10" fmla="*/ 479 w 1374"/>
              <a:gd name="T11" fmla="*/ 1047 h 1374"/>
              <a:gd name="T12" fmla="*/ 517 w 1374"/>
              <a:gd name="T13" fmla="*/ 1009 h 1374"/>
              <a:gd name="T14" fmla="*/ 500 w 1374"/>
              <a:gd name="T15" fmla="*/ 844 h 1374"/>
              <a:gd name="T16" fmla="*/ 730 w 1374"/>
              <a:gd name="T17" fmla="*/ 465 h 1374"/>
              <a:gd name="T18" fmla="*/ 836 w 1374"/>
              <a:gd name="T19" fmla="*/ 529 h 1374"/>
              <a:gd name="T20" fmla="*/ 606 w 1374"/>
              <a:gd name="T21" fmla="*/ 908 h 1374"/>
              <a:gd name="T22" fmla="*/ 500 w 1374"/>
              <a:gd name="T23" fmla="*/ 844 h 1374"/>
              <a:gd name="T24" fmla="*/ 352 w 1374"/>
              <a:gd name="T25" fmla="*/ 754 h 1374"/>
              <a:gd name="T26" fmla="*/ 582 w 1374"/>
              <a:gd name="T27" fmla="*/ 375 h 1374"/>
              <a:gd name="T28" fmla="*/ 688 w 1374"/>
              <a:gd name="T29" fmla="*/ 439 h 1374"/>
              <a:gd name="T30" fmla="*/ 458 w 1374"/>
              <a:gd name="T31" fmla="*/ 818 h 1374"/>
              <a:gd name="T32" fmla="*/ 352 w 1374"/>
              <a:gd name="T33" fmla="*/ 754 h 1374"/>
              <a:gd name="T34" fmla="*/ 326 w 1374"/>
              <a:gd name="T35" fmla="*/ 1027 h 1374"/>
              <a:gd name="T36" fmla="*/ 349 w 1374"/>
              <a:gd name="T37" fmla="*/ 826 h 1374"/>
              <a:gd name="T38" fmla="*/ 542 w 1374"/>
              <a:gd name="T39" fmla="*/ 943 h 1374"/>
              <a:gd name="T40" fmla="*/ 376 w 1374"/>
              <a:gd name="T41" fmla="*/ 1057 h 1374"/>
              <a:gd name="T42" fmla="*/ 326 w 1374"/>
              <a:gd name="T43" fmla="*/ 1027 h 1374"/>
              <a:gd name="T44" fmla="*/ 640 w 1374"/>
              <a:gd name="T45" fmla="*/ 279 h 1374"/>
              <a:gd name="T46" fmla="*/ 894 w 1374"/>
              <a:gd name="T47" fmla="*/ 433 h 1374"/>
              <a:gd name="T48" fmla="*/ 844 w 1374"/>
              <a:gd name="T49" fmla="*/ 515 h 1374"/>
              <a:gd name="T50" fmla="*/ 589 w 1374"/>
              <a:gd name="T51" fmla="*/ 360 h 1374"/>
              <a:gd name="T52" fmla="*/ 640 w 1374"/>
              <a:gd name="T53" fmla="*/ 279 h 1374"/>
              <a:gd name="T54" fmla="*/ 677 w 1374"/>
              <a:gd name="T55" fmla="*/ 217 h 1374"/>
              <a:gd name="T56" fmla="*/ 770 w 1374"/>
              <a:gd name="T57" fmla="*/ 194 h 1374"/>
              <a:gd name="T58" fmla="*/ 909 w 1374"/>
              <a:gd name="T59" fmla="*/ 279 h 1374"/>
              <a:gd name="T60" fmla="*/ 932 w 1374"/>
              <a:gd name="T61" fmla="*/ 371 h 1374"/>
              <a:gd name="T62" fmla="*/ 903 w 1374"/>
              <a:gd name="T63" fmla="*/ 418 h 1374"/>
              <a:gd name="T64" fmla="*/ 649 w 1374"/>
              <a:gd name="T65" fmla="*/ 264 h 1374"/>
              <a:gd name="T66" fmla="*/ 677 w 1374"/>
              <a:gd name="T67" fmla="*/ 217 h 1374"/>
              <a:gd name="T68" fmla="*/ 687 w 1374"/>
              <a:gd name="T69" fmla="*/ 0 h 1374"/>
              <a:gd name="T70" fmla="*/ 1374 w 1374"/>
              <a:gd name="T71" fmla="*/ 687 h 1374"/>
              <a:gd name="T72" fmla="*/ 687 w 1374"/>
              <a:gd name="T73" fmla="*/ 1374 h 1374"/>
              <a:gd name="T74" fmla="*/ 0 w 1374"/>
              <a:gd name="T75" fmla="*/ 687 h 1374"/>
              <a:gd name="T76" fmla="*/ 687 w 1374"/>
              <a:gd name="T77" fmla="*/ 0 h 1374"/>
              <a:gd name="T78" fmla="*/ 687 w 1374"/>
              <a:gd name="T79" fmla="*/ 131 h 1374"/>
              <a:gd name="T80" fmla="*/ 1244 w 1374"/>
              <a:gd name="T81" fmla="*/ 687 h 1374"/>
              <a:gd name="T82" fmla="*/ 687 w 1374"/>
              <a:gd name="T83" fmla="*/ 1244 h 1374"/>
              <a:gd name="T84" fmla="*/ 131 w 1374"/>
              <a:gd name="T85" fmla="*/ 687 h 1374"/>
              <a:gd name="T86" fmla="*/ 687 w 1374"/>
              <a:gd name="T87" fmla="*/ 131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rgbClr val="024C89"/>
          </a:solidFill>
          <a:ln>
            <a:noFill/>
          </a:ln>
        </p:spPr>
        <p:txBody>
          <a:bodyPr vert="horz" wrap="square" lIns="121615" tIns="60808" rIns="121615" bIns="60808" numCol="1" anchor="t" anchorCtr="0" compatLnSpc="1"/>
          <a:lstStyle/>
          <a:p>
            <a:pPr defTabSz="1216025" fontAlgn="base">
              <a:spcBef>
                <a:spcPct val="0"/>
              </a:spcBef>
              <a:spcAft>
                <a:spcPct val="0"/>
              </a:spcAft>
              <a:defRPr/>
            </a:pPr>
            <a:endParaRPr lang="zh-CN" altLang="en-US" sz="2400" kern="0">
              <a:solidFill>
                <a:srgbClr val="024C89"/>
              </a:solidFill>
              <a:latin typeface="Arial" panose="020B0604020202020204" pitchFamily="34" charset="0"/>
            </a:endParaRPr>
          </a:p>
        </p:txBody>
      </p:sp>
      <p:grpSp>
        <p:nvGrpSpPr>
          <p:cNvPr id="55" name="组合 54"/>
          <p:cNvGrpSpPr/>
          <p:nvPr/>
        </p:nvGrpSpPr>
        <p:grpSpPr>
          <a:xfrm>
            <a:off x="6794900" y="4095723"/>
            <a:ext cx="1703404" cy="299972"/>
            <a:chOff x="5030153" y="1538377"/>
            <a:chExt cx="1277719" cy="224927"/>
          </a:xfrm>
        </p:grpSpPr>
        <p:sp>
          <p:nvSpPr>
            <p:cNvPr id="57" name="矩形 56"/>
            <p:cNvSpPr>
              <a:spLocks noChangeArrowheads="1"/>
            </p:cNvSpPr>
            <p:nvPr/>
          </p:nvSpPr>
          <p:spPr bwMode="auto">
            <a:xfrm>
              <a:off x="5030153" y="1538377"/>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a:solidFill>
                    <a:schemeClr val="bg1"/>
                  </a:solidFill>
                  <a:latin typeface="微软雅黑" panose="020B0503020204020204" pitchFamily="34" charset="-122"/>
                  <a:ea typeface="微软雅黑" panose="020B0503020204020204" pitchFamily="34" charset="-122"/>
                </a:rPr>
                <a:t>知识</a:t>
              </a:r>
              <a:r>
                <a:rPr lang="zh-CN" altLang="en-US" sz="1900" b="1" cap="all" dirty="0" smtClean="0">
                  <a:solidFill>
                    <a:schemeClr val="bg1"/>
                  </a:solidFill>
                  <a:latin typeface="微软雅黑" panose="020B0503020204020204" pitchFamily="34" charset="-122"/>
                  <a:ea typeface="微软雅黑" panose="020B0503020204020204" pitchFamily="34" charset="-122"/>
                </a:rPr>
                <a:t>点</a:t>
              </a:r>
              <a:endParaRPr lang="en-US" altLang="zh-CN" sz="1900" b="1" cap="all" dirty="0">
                <a:solidFill>
                  <a:schemeClr val="bg1"/>
                </a:solidFill>
                <a:latin typeface="微软雅黑" panose="020B0503020204020204" pitchFamily="34" charset="-122"/>
                <a:ea typeface="微软雅黑" panose="020B0503020204020204" pitchFamily="34" charset="-122"/>
              </a:endParaRPr>
            </a:p>
          </p:txBody>
        </p:sp>
        <p:sp>
          <p:nvSpPr>
            <p:cNvPr id="58" name="任意多边形 57"/>
            <p:cNvSpPr/>
            <p:nvPr/>
          </p:nvSpPr>
          <p:spPr>
            <a:xfrm rot="13500000" flipH="1">
              <a:off x="6182203" y="1588006"/>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622929" y="1709064"/>
            <a:ext cx="2227346" cy="416316"/>
            <a:chOff x="517372" y="3180075"/>
            <a:chExt cx="1670727" cy="312165"/>
          </a:xfrm>
        </p:grpSpPr>
        <p:sp>
          <p:nvSpPr>
            <p:cNvPr id="60" name="圆角矩形 59"/>
            <p:cNvSpPr/>
            <p:nvPr/>
          </p:nvSpPr>
          <p:spPr>
            <a:xfrm>
              <a:off x="517372" y="3180075"/>
              <a:ext cx="1670727" cy="312165"/>
            </a:xfrm>
            <a:prstGeom prst="roundRect">
              <a:avLst/>
            </a:prstGeom>
            <a:solidFill>
              <a:srgbClr val="027ED2"/>
            </a:solidFill>
            <a:ln w="12700">
              <a:gradFill flip="none" rotWithShape="1">
                <a:gsLst>
                  <a:gs pos="0">
                    <a:schemeClr val="bg1">
                      <a:lumMod val="75000"/>
                    </a:schemeClr>
                  </a:gs>
                  <a:gs pos="100000">
                    <a:schemeClr val="bg1"/>
                  </a:gs>
                </a:gsLst>
                <a:lin ang="18900000" scaled="1"/>
                <a:tileRect/>
              </a:gradFill>
            </a:ln>
            <a:effectLst>
              <a:outerShdw blurRad="101600" dist="254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1" name="矩形 60"/>
            <p:cNvSpPr>
              <a:spLocks noChangeArrowheads="1"/>
            </p:cNvSpPr>
            <p:nvPr/>
          </p:nvSpPr>
          <p:spPr bwMode="auto">
            <a:xfrm>
              <a:off x="880677" y="3223695"/>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a:solidFill>
                    <a:schemeClr val="bg1"/>
                  </a:solidFill>
                  <a:latin typeface="微软雅黑" panose="020B0503020204020204" pitchFamily="34" charset="-122"/>
                  <a:ea typeface="微软雅黑" panose="020B0503020204020204" pitchFamily="34" charset="-122"/>
                </a:rPr>
                <a:t>结</a:t>
              </a:r>
              <a:r>
                <a:rPr lang="zh-CN" altLang="en-US" sz="1900" b="1" cap="all" dirty="0" smtClean="0">
                  <a:solidFill>
                    <a:schemeClr val="bg1"/>
                  </a:solidFill>
                  <a:latin typeface="微软雅黑" panose="020B0503020204020204" pitchFamily="34" charset="-122"/>
                  <a:ea typeface="微软雅黑" panose="020B0503020204020204" pitchFamily="34" charset="-122"/>
                </a:rPr>
                <a:t>构搭建</a:t>
              </a:r>
              <a:endParaRPr lang="en-US" altLang="zh-CN" sz="1900" b="1" cap="all" dirty="0">
                <a:solidFill>
                  <a:schemeClr val="bg1"/>
                </a:solidFill>
                <a:latin typeface="微软雅黑" panose="020B0503020204020204" pitchFamily="34" charset="-122"/>
                <a:ea typeface="微软雅黑" panose="020B0503020204020204" pitchFamily="34" charset="-122"/>
              </a:endParaRPr>
            </a:p>
            <a:p>
              <a:pPr algn="ctr"/>
              <a:endParaRPr lang="en-US" altLang="zh-CN" sz="1900" b="1" cap="all" dirty="0">
                <a:solidFill>
                  <a:schemeClr val="bg1"/>
                </a:solidFill>
                <a:latin typeface="微软雅黑" panose="020B0503020204020204" pitchFamily="34" charset="-122"/>
                <a:ea typeface="微软雅黑" panose="020B0503020204020204" pitchFamily="34" charset="-122"/>
                <a:cs typeface="+mj-cs"/>
              </a:endParaRPr>
            </a:p>
          </p:txBody>
        </p:sp>
        <p:sp>
          <p:nvSpPr>
            <p:cNvPr id="62" name="任意多边形 61"/>
            <p:cNvSpPr/>
            <p:nvPr/>
          </p:nvSpPr>
          <p:spPr>
            <a:xfrm rot="13500000" flipH="1">
              <a:off x="2029342" y="3273324"/>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0271" y="2857220"/>
            <a:ext cx="2700000" cy="360000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929" y="2857220"/>
            <a:ext cx="2700000" cy="3600000"/>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8800" y="2857500"/>
            <a:ext cx="4800000" cy="3600000"/>
          </a:xfrm>
          <a:prstGeom prst="rect">
            <a:avLst/>
          </a:prstGeom>
        </p:spPr>
      </p:pic>
      <p:sp>
        <p:nvSpPr>
          <p:cNvPr id="4" name="页脚占位符 3"/>
          <p:cNvSpPr>
            <a:spLocks noGrp="1"/>
          </p:cNvSpPr>
          <p:nvPr>
            <p:ph type="ftr" sz="quarter" idx="11"/>
          </p:nvPr>
        </p:nvSpPr>
        <p:spPr/>
        <p:txBody>
          <a:bodyPr/>
          <a:lstStyle/>
          <a:p>
            <a:r>
              <a:rPr lang="zh-CN" altLang="en-US" smtClean="0"/>
              <a:t>创客教育普惠行动</a:t>
            </a:r>
            <a:endParaRPr lang="zh-CN" altLang="en-US"/>
          </a:p>
        </p:txBody>
      </p:sp>
    </p:spTree>
    <p:extLst>
      <p:ext uri="{BB962C8B-B14F-4D97-AF65-F5344CB8AC3E}">
        <p14:creationId xmlns:p14="http://schemas.microsoft.com/office/powerpoint/2010/main" val="3582207002"/>
      </p:ext>
    </p:extLst>
  </p:cSld>
  <p:clrMapOvr>
    <a:masterClrMapping/>
  </p:clrMapOvr>
  <mc:AlternateContent xmlns:mc="http://schemas.openxmlformats.org/markup-compatibility/2006" xmlns:p14="http://schemas.microsoft.com/office/powerpoint/2010/main">
    <mc:Choice Requires="p14">
      <p:transition spd="slow" p14:dur="2000" advTm="9758"/>
    </mc:Choice>
    <mc:Fallback xmlns="">
      <p:transition spd="slow" advTm="9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childTnLst>
                          </p:cTn>
                        </p:par>
                        <p:par>
                          <p:cTn id="10" fill="hold">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
                                        </p:tgtEl>
                                        <p:attrNameLst>
                                          <p:attrName>ppt_y</p:attrName>
                                        </p:attrNameLst>
                                      </p:cBhvr>
                                      <p:tavLst>
                                        <p:tav tm="0">
                                          <p:val>
                                            <p:strVal val="#ppt_y"/>
                                          </p:val>
                                        </p:tav>
                                        <p:tav tm="100000">
                                          <p:val>
                                            <p:strVal val="#ppt_y"/>
                                          </p:val>
                                        </p:tav>
                                      </p:tavLst>
                                    </p:anim>
                                    <p:anim calcmode="lin" valueType="num">
                                      <p:cBhvr>
                                        <p:cTn id="15"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
                                        </p:tgtEl>
                                      </p:cBhvr>
                                    </p:animEffect>
                                  </p:childTnLst>
                                </p:cTn>
                              </p:par>
                            </p:childTnLst>
                          </p:cTn>
                        </p:par>
                        <p:par>
                          <p:cTn id="18" fill="hold">
                            <p:stCondLst>
                              <p:cond delay="780"/>
                            </p:stCondLst>
                            <p:childTnLst>
                              <p:par>
                                <p:cTn id="19" presetID="53" presetClass="entr" presetSubtype="16"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par>
                          <p:cTn id="24" fill="hold">
                            <p:stCondLst>
                              <p:cond delay="1280"/>
                            </p:stCondLst>
                            <p:childTnLst>
                              <p:par>
                                <p:cTn id="25" presetID="53" presetClass="entr" presetSubtype="16"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p:cTn id="27" dur="500" fill="hold"/>
                                        <p:tgtEl>
                                          <p:spTgt spid="55"/>
                                        </p:tgtEl>
                                        <p:attrNameLst>
                                          <p:attrName>ppt_w</p:attrName>
                                        </p:attrNameLst>
                                      </p:cBhvr>
                                      <p:tavLst>
                                        <p:tav tm="0">
                                          <p:val>
                                            <p:fltVal val="0"/>
                                          </p:val>
                                        </p:tav>
                                        <p:tav tm="100000">
                                          <p:val>
                                            <p:strVal val="#ppt_w"/>
                                          </p:val>
                                        </p:tav>
                                      </p:tavLst>
                                    </p:anim>
                                    <p:anim calcmode="lin" valueType="num">
                                      <p:cBhvr>
                                        <p:cTn id="28" dur="500" fill="hold"/>
                                        <p:tgtEl>
                                          <p:spTgt spid="55"/>
                                        </p:tgtEl>
                                        <p:attrNameLst>
                                          <p:attrName>ppt_h</p:attrName>
                                        </p:attrNameLst>
                                      </p:cBhvr>
                                      <p:tavLst>
                                        <p:tav tm="0">
                                          <p:val>
                                            <p:fltVal val="0"/>
                                          </p:val>
                                        </p:tav>
                                        <p:tav tm="100000">
                                          <p:val>
                                            <p:strVal val="#ppt_h"/>
                                          </p:val>
                                        </p:tav>
                                      </p:tavLst>
                                    </p:anim>
                                    <p:animEffect transition="in" filter="fade">
                                      <p:cBhvr>
                                        <p:cTn id="2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7268" y="283668"/>
            <a:ext cx="1322823" cy="553691"/>
          </a:xfrm>
          <a:prstGeom prst="rect">
            <a:avLst/>
          </a:prstGeom>
          <a:noFill/>
        </p:spPr>
        <p:txBody>
          <a:bodyPr wrap="none" lIns="121615" tIns="60808" rIns="121615" bIns="60808" rtlCol="0">
            <a:spAutoFit/>
          </a:bodyPr>
          <a:lstStyle/>
          <a:p>
            <a:pPr fontAlgn="base">
              <a:spcBef>
                <a:spcPct val="0"/>
              </a:spcBef>
              <a:spcAft>
                <a:spcPct val="0"/>
              </a:spcAft>
              <a:buFont typeface="Arial" panose="020B0604020202020204" pitchFamily="34" charset="0"/>
              <a:buNone/>
            </a:pPr>
            <a:r>
              <a:rPr lang="zh-CN" altLang="en-US" sz="2800" dirty="0">
                <a:solidFill>
                  <a:srgbClr val="333333"/>
                </a:solidFill>
                <a:latin typeface="微软雅黑" panose="020B0503020204020204" pitchFamily="34" charset="-122"/>
                <a:ea typeface="微软雅黑" panose="020B0503020204020204" pitchFamily="34" charset="-122"/>
              </a:rPr>
              <a:t>履带车</a:t>
            </a:r>
          </a:p>
        </p:txBody>
      </p:sp>
      <p:sp>
        <p:nvSpPr>
          <p:cNvPr id="3" name="Freeform 5"/>
          <p:cNvSpPr>
            <a:spLocks noEditPoints="1"/>
          </p:cNvSpPr>
          <p:nvPr/>
        </p:nvSpPr>
        <p:spPr bwMode="auto">
          <a:xfrm>
            <a:off x="336449" y="267685"/>
            <a:ext cx="572961" cy="571357"/>
          </a:xfrm>
          <a:custGeom>
            <a:avLst/>
            <a:gdLst>
              <a:gd name="T0" fmla="*/ 517 w 1374"/>
              <a:gd name="T1" fmla="*/ 1009 h 1374"/>
              <a:gd name="T2" fmla="*/ 901 w 1374"/>
              <a:gd name="T3" fmla="*/ 1009 h 1374"/>
              <a:gd name="T4" fmla="*/ 940 w 1374"/>
              <a:gd name="T5" fmla="*/ 1047 h 1374"/>
              <a:gd name="T6" fmla="*/ 901 w 1374"/>
              <a:gd name="T7" fmla="*/ 1085 h 1374"/>
              <a:gd name="T8" fmla="*/ 517 w 1374"/>
              <a:gd name="T9" fmla="*/ 1085 h 1374"/>
              <a:gd name="T10" fmla="*/ 479 w 1374"/>
              <a:gd name="T11" fmla="*/ 1047 h 1374"/>
              <a:gd name="T12" fmla="*/ 517 w 1374"/>
              <a:gd name="T13" fmla="*/ 1009 h 1374"/>
              <a:gd name="T14" fmla="*/ 500 w 1374"/>
              <a:gd name="T15" fmla="*/ 844 h 1374"/>
              <a:gd name="T16" fmla="*/ 730 w 1374"/>
              <a:gd name="T17" fmla="*/ 465 h 1374"/>
              <a:gd name="T18" fmla="*/ 836 w 1374"/>
              <a:gd name="T19" fmla="*/ 529 h 1374"/>
              <a:gd name="T20" fmla="*/ 606 w 1374"/>
              <a:gd name="T21" fmla="*/ 908 h 1374"/>
              <a:gd name="T22" fmla="*/ 500 w 1374"/>
              <a:gd name="T23" fmla="*/ 844 h 1374"/>
              <a:gd name="T24" fmla="*/ 352 w 1374"/>
              <a:gd name="T25" fmla="*/ 754 h 1374"/>
              <a:gd name="T26" fmla="*/ 582 w 1374"/>
              <a:gd name="T27" fmla="*/ 375 h 1374"/>
              <a:gd name="T28" fmla="*/ 688 w 1374"/>
              <a:gd name="T29" fmla="*/ 439 h 1374"/>
              <a:gd name="T30" fmla="*/ 458 w 1374"/>
              <a:gd name="T31" fmla="*/ 818 h 1374"/>
              <a:gd name="T32" fmla="*/ 352 w 1374"/>
              <a:gd name="T33" fmla="*/ 754 h 1374"/>
              <a:gd name="T34" fmla="*/ 326 w 1374"/>
              <a:gd name="T35" fmla="*/ 1027 h 1374"/>
              <a:gd name="T36" fmla="*/ 349 w 1374"/>
              <a:gd name="T37" fmla="*/ 826 h 1374"/>
              <a:gd name="T38" fmla="*/ 542 w 1374"/>
              <a:gd name="T39" fmla="*/ 943 h 1374"/>
              <a:gd name="T40" fmla="*/ 376 w 1374"/>
              <a:gd name="T41" fmla="*/ 1057 h 1374"/>
              <a:gd name="T42" fmla="*/ 326 w 1374"/>
              <a:gd name="T43" fmla="*/ 1027 h 1374"/>
              <a:gd name="T44" fmla="*/ 640 w 1374"/>
              <a:gd name="T45" fmla="*/ 279 h 1374"/>
              <a:gd name="T46" fmla="*/ 894 w 1374"/>
              <a:gd name="T47" fmla="*/ 433 h 1374"/>
              <a:gd name="T48" fmla="*/ 844 w 1374"/>
              <a:gd name="T49" fmla="*/ 515 h 1374"/>
              <a:gd name="T50" fmla="*/ 589 w 1374"/>
              <a:gd name="T51" fmla="*/ 360 h 1374"/>
              <a:gd name="T52" fmla="*/ 640 w 1374"/>
              <a:gd name="T53" fmla="*/ 279 h 1374"/>
              <a:gd name="T54" fmla="*/ 677 w 1374"/>
              <a:gd name="T55" fmla="*/ 217 h 1374"/>
              <a:gd name="T56" fmla="*/ 770 w 1374"/>
              <a:gd name="T57" fmla="*/ 194 h 1374"/>
              <a:gd name="T58" fmla="*/ 909 w 1374"/>
              <a:gd name="T59" fmla="*/ 279 h 1374"/>
              <a:gd name="T60" fmla="*/ 932 w 1374"/>
              <a:gd name="T61" fmla="*/ 371 h 1374"/>
              <a:gd name="T62" fmla="*/ 903 w 1374"/>
              <a:gd name="T63" fmla="*/ 418 h 1374"/>
              <a:gd name="T64" fmla="*/ 649 w 1374"/>
              <a:gd name="T65" fmla="*/ 264 h 1374"/>
              <a:gd name="T66" fmla="*/ 677 w 1374"/>
              <a:gd name="T67" fmla="*/ 217 h 1374"/>
              <a:gd name="T68" fmla="*/ 687 w 1374"/>
              <a:gd name="T69" fmla="*/ 0 h 1374"/>
              <a:gd name="T70" fmla="*/ 1374 w 1374"/>
              <a:gd name="T71" fmla="*/ 687 h 1374"/>
              <a:gd name="T72" fmla="*/ 687 w 1374"/>
              <a:gd name="T73" fmla="*/ 1374 h 1374"/>
              <a:gd name="T74" fmla="*/ 0 w 1374"/>
              <a:gd name="T75" fmla="*/ 687 h 1374"/>
              <a:gd name="T76" fmla="*/ 687 w 1374"/>
              <a:gd name="T77" fmla="*/ 0 h 1374"/>
              <a:gd name="T78" fmla="*/ 687 w 1374"/>
              <a:gd name="T79" fmla="*/ 131 h 1374"/>
              <a:gd name="T80" fmla="*/ 1244 w 1374"/>
              <a:gd name="T81" fmla="*/ 687 h 1374"/>
              <a:gd name="T82" fmla="*/ 687 w 1374"/>
              <a:gd name="T83" fmla="*/ 1244 h 1374"/>
              <a:gd name="T84" fmla="*/ 131 w 1374"/>
              <a:gd name="T85" fmla="*/ 687 h 1374"/>
              <a:gd name="T86" fmla="*/ 687 w 1374"/>
              <a:gd name="T87" fmla="*/ 131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rgbClr val="024C89"/>
          </a:solidFill>
          <a:ln>
            <a:noFill/>
          </a:ln>
        </p:spPr>
        <p:txBody>
          <a:bodyPr vert="horz" wrap="square" lIns="121615" tIns="60808" rIns="121615" bIns="60808" numCol="1" anchor="t" anchorCtr="0" compatLnSpc="1"/>
          <a:lstStyle/>
          <a:p>
            <a:pPr defTabSz="1216025" fontAlgn="base">
              <a:spcBef>
                <a:spcPct val="0"/>
              </a:spcBef>
              <a:spcAft>
                <a:spcPct val="0"/>
              </a:spcAft>
              <a:defRPr/>
            </a:pPr>
            <a:endParaRPr lang="zh-CN" altLang="en-US" sz="2400" kern="0">
              <a:solidFill>
                <a:srgbClr val="024C89"/>
              </a:solidFill>
              <a:latin typeface="Arial" panose="020B0604020202020204" pitchFamily="34" charset="0"/>
            </a:endParaRPr>
          </a:p>
        </p:txBody>
      </p:sp>
      <p:grpSp>
        <p:nvGrpSpPr>
          <p:cNvPr id="59" name="组合 58"/>
          <p:cNvGrpSpPr/>
          <p:nvPr/>
        </p:nvGrpSpPr>
        <p:grpSpPr>
          <a:xfrm>
            <a:off x="737346" y="1084597"/>
            <a:ext cx="2227346" cy="416316"/>
            <a:chOff x="603196" y="3180076"/>
            <a:chExt cx="1670727" cy="312165"/>
          </a:xfrm>
        </p:grpSpPr>
        <p:sp>
          <p:nvSpPr>
            <p:cNvPr id="60" name="圆角矩形 59"/>
            <p:cNvSpPr/>
            <p:nvPr/>
          </p:nvSpPr>
          <p:spPr>
            <a:xfrm>
              <a:off x="603196" y="3180076"/>
              <a:ext cx="1670727" cy="312165"/>
            </a:xfrm>
            <a:prstGeom prst="roundRect">
              <a:avLst/>
            </a:prstGeom>
            <a:solidFill>
              <a:srgbClr val="027ED2"/>
            </a:solidFill>
            <a:ln w="12700">
              <a:gradFill flip="none" rotWithShape="1">
                <a:gsLst>
                  <a:gs pos="0">
                    <a:schemeClr val="bg1">
                      <a:lumMod val="75000"/>
                    </a:schemeClr>
                  </a:gs>
                  <a:gs pos="100000">
                    <a:schemeClr val="bg1"/>
                  </a:gs>
                </a:gsLst>
                <a:lin ang="18900000" scaled="1"/>
                <a:tileRect/>
              </a:gradFill>
            </a:ln>
            <a:effectLst>
              <a:outerShdw blurRad="101600" dist="254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1" name="矩形 60"/>
            <p:cNvSpPr>
              <a:spLocks noChangeArrowheads="1"/>
            </p:cNvSpPr>
            <p:nvPr/>
          </p:nvSpPr>
          <p:spPr bwMode="auto">
            <a:xfrm>
              <a:off x="880677" y="3223695"/>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smtClean="0">
                  <a:solidFill>
                    <a:schemeClr val="bg1"/>
                  </a:solidFill>
                  <a:latin typeface="微软雅黑" panose="020B0503020204020204" pitchFamily="34" charset="-122"/>
                  <a:ea typeface="微软雅黑" panose="020B0503020204020204" pitchFamily="34" charset="-122"/>
                  <a:cs typeface="+mj-cs"/>
                </a:rPr>
                <a:t>理论知识</a:t>
              </a:r>
              <a:endParaRPr lang="en-US" altLang="zh-CN" sz="1900" b="1" cap="all" dirty="0">
                <a:solidFill>
                  <a:schemeClr val="bg1"/>
                </a:solidFill>
                <a:latin typeface="微软雅黑" panose="020B0503020204020204" pitchFamily="34" charset="-122"/>
                <a:ea typeface="微软雅黑" panose="020B0503020204020204" pitchFamily="34" charset="-122"/>
                <a:cs typeface="+mj-cs"/>
              </a:endParaRPr>
            </a:p>
          </p:txBody>
        </p:sp>
        <p:sp>
          <p:nvSpPr>
            <p:cNvPr id="62" name="任意多边形 61"/>
            <p:cNvSpPr/>
            <p:nvPr/>
          </p:nvSpPr>
          <p:spPr>
            <a:xfrm rot="13500000" flipH="1">
              <a:off x="2029342" y="3273324"/>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909410" y="2474992"/>
            <a:ext cx="1795346" cy="369332"/>
          </a:xfrm>
          <a:prstGeom prst="rect">
            <a:avLst/>
          </a:prstGeom>
          <a:noFill/>
        </p:spPr>
        <p:txBody>
          <a:bodyPr wrap="square" rtlCol="0">
            <a:spAutoFit/>
          </a:bodyPr>
          <a:lstStyle/>
          <a:p>
            <a:r>
              <a:rPr lang="zh-CN" altLang="en-US" dirty="0"/>
              <a:t>传</a:t>
            </a:r>
            <a:r>
              <a:rPr lang="zh-CN" altLang="en-US" dirty="0" smtClean="0"/>
              <a:t>动链的特点：</a:t>
            </a:r>
            <a:endParaRPr lang="en-US" altLang="zh-CN" dirty="0" smtClean="0"/>
          </a:p>
        </p:txBody>
      </p:sp>
      <p:sp>
        <p:nvSpPr>
          <p:cNvPr id="5" name="文本框 4"/>
          <p:cNvSpPr txBox="1"/>
          <p:nvPr/>
        </p:nvSpPr>
        <p:spPr>
          <a:xfrm flipH="1">
            <a:off x="770550" y="3188768"/>
            <a:ext cx="2496759" cy="1200329"/>
          </a:xfrm>
          <a:prstGeom prst="rect">
            <a:avLst/>
          </a:prstGeom>
          <a:noFill/>
        </p:spPr>
        <p:txBody>
          <a:bodyPr wrap="square" rtlCol="0">
            <a:spAutoFit/>
          </a:bodyPr>
          <a:lstStyle/>
          <a:p>
            <a:r>
              <a:rPr lang="zh-CN" altLang="en-US" dirty="0" smtClean="0"/>
              <a:t>传动的方向；</a:t>
            </a:r>
            <a:endParaRPr lang="en-US" altLang="zh-CN" dirty="0" smtClean="0"/>
          </a:p>
          <a:p>
            <a:r>
              <a:rPr lang="zh-CN" altLang="en-US" dirty="0" smtClean="0"/>
              <a:t>突然变速时易</a:t>
            </a:r>
            <a:r>
              <a:rPr lang="zh-CN" altLang="en-US" dirty="0"/>
              <a:t>断裂</a:t>
            </a:r>
            <a:r>
              <a:rPr lang="zh-CN" altLang="en-US" dirty="0" smtClean="0"/>
              <a:t>；</a:t>
            </a:r>
            <a:endParaRPr lang="en-US" altLang="zh-CN" dirty="0" smtClean="0"/>
          </a:p>
          <a:p>
            <a:r>
              <a:rPr lang="zh-CN" altLang="en-US" dirty="0" smtClean="0"/>
              <a:t>可自由拆卸；</a:t>
            </a:r>
            <a:endParaRPr lang="en-US" altLang="zh-CN" dirty="0" smtClean="0"/>
          </a:p>
          <a:p>
            <a:r>
              <a:rPr lang="zh-CN" altLang="en-US" dirty="0"/>
              <a:t>动</a:t>
            </a:r>
            <a:r>
              <a:rPr lang="zh-CN" altLang="en-US" dirty="0" smtClean="0"/>
              <a:t>力传送准确；</a:t>
            </a:r>
            <a:endParaRPr lang="en-US" altLang="zh-CN" dirty="0" smtClean="0"/>
          </a:p>
        </p:txBody>
      </p:sp>
      <p:sp>
        <p:nvSpPr>
          <p:cNvPr id="16" name="文本框 15"/>
          <p:cNvSpPr txBox="1"/>
          <p:nvPr/>
        </p:nvSpPr>
        <p:spPr>
          <a:xfrm>
            <a:off x="4415885" y="2509023"/>
            <a:ext cx="1836022" cy="369332"/>
          </a:xfrm>
          <a:prstGeom prst="rect">
            <a:avLst/>
          </a:prstGeom>
          <a:noFill/>
        </p:spPr>
        <p:txBody>
          <a:bodyPr wrap="square" rtlCol="0">
            <a:spAutoFit/>
          </a:bodyPr>
          <a:lstStyle/>
          <a:p>
            <a:r>
              <a:rPr lang="zh-CN" altLang="en-US" dirty="0"/>
              <a:t>履</a:t>
            </a:r>
            <a:r>
              <a:rPr lang="zh-CN" altLang="en-US" dirty="0" smtClean="0"/>
              <a:t>带传送的优点：</a:t>
            </a:r>
            <a:endParaRPr lang="en-US" altLang="zh-CN" dirty="0" smtClean="0"/>
          </a:p>
        </p:txBody>
      </p:sp>
      <p:sp>
        <p:nvSpPr>
          <p:cNvPr id="17" name="文本框 16"/>
          <p:cNvSpPr txBox="1"/>
          <p:nvPr/>
        </p:nvSpPr>
        <p:spPr>
          <a:xfrm flipH="1">
            <a:off x="4257163" y="3118138"/>
            <a:ext cx="2496759" cy="923330"/>
          </a:xfrm>
          <a:prstGeom prst="rect">
            <a:avLst/>
          </a:prstGeom>
          <a:noFill/>
        </p:spPr>
        <p:txBody>
          <a:bodyPr wrap="square" rtlCol="0">
            <a:spAutoFit/>
          </a:bodyPr>
          <a:lstStyle/>
          <a:p>
            <a:r>
              <a:rPr lang="zh-CN" altLang="en-US" dirty="0"/>
              <a:t>具</a:t>
            </a:r>
            <a:r>
              <a:rPr lang="zh-CN" altLang="en-US" dirty="0" smtClean="0"/>
              <a:t>备传动链的特点；</a:t>
            </a:r>
            <a:endParaRPr lang="en-US" altLang="zh-CN" dirty="0" smtClean="0"/>
          </a:p>
          <a:p>
            <a:r>
              <a:rPr lang="zh-CN" altLang="en-US" dirty="0" smtClean="0"/>
              <a:t>接触面大，防</a:t>
            </a:r>
            <a:r>
              <a:rPr lang="zh-CN" altLang="en-US" dirty="0"/>
              <a:t>滑</a:t>
            </a:r>
            <a:r>
              <a:rPr lang="zh-CN" altLang="en-US" dirty="0" smtClean="0"/>
              <a:t>；</a:t>
            </a:r>
            <a:endParaRPr lang="en-US" altLang="zh-CN" dirty="0" smtClean="0"/>
          </a:p>
          <a:p>
            <a:r>
              <a:rPr lang="zh-CN" altLang="en-US" dirty="0"/>
              <a:t>分散重</a:t>
            </a:r>
            <a:r>
              <a:rPr lang="zh-CN" altLang="en-US" dirty="0" smtClean="0"/>
              <a:t>量，减少压强；</a:t>
            </a:r>
            <a:endParaRPr lang="en-US" altLang="zh-CN" dirty="0" smtClean="0"/>
          </a:p>
        </p:txBody>
      </p:sp>
      <p:sp>
        <p:nvSpPr>
          <p:cNvPr id="6" name="文本框 5"/>
          <p:cNvSpPr txBox="1"/>
          <p:nvPr/>
        </p:nvSpPr>
        <p:spPr>
          <a:xfrm>
            <a:off x="7844136" y="3162742"/>
            <a:ext cx="2547797" cy="1477328"/>
          </a:xfrm>
          <a:prstGeom prst="rect">
            <a:avLst/>
          </a:prstGeom>
          <a:noFill/>
        </p:spPr>
        <p:txBody>
          <a:bodyPr wrap="square" rtlCol="0">
            <a:spAutoFit/>
          </a:bodyPr>
          <a:lstStyle/>
          <a:p>
            <a:r>
              <a:rPr lang="zh-CN" altLang="en-US" dirty="0" smtClean="0"/>
              <a:t>温度：</a:t>
            </a:r>
            <a:r>
              <a:rPr lang="en-US" altLang="zh-CN" dirty="0" smtClean="0"/>
              <a:t>-25</a:t>
            </a:r>
            <a:r>
              <a:rPr lang="zh-CN" altLang="en-US" dirty="0" smtClean="0"/>
              <a:t>℃</a:t>
            </a:r>
            <a:r>
              <a:rPr lang="en-US" altLang="zh-CN" dirty="0" smtClean="0"/>
              <a:t>---55</a:t>
            </a:r>
            <a:r>
              <a:rPr lang="zh-CN" altLang="en-US" dirty="0" smtClean="0"/>
              <a:t>℃；</a:t>
            </a:r>
            <a:endParaRPr lang="en-US" altLang="zh-CN" dirty="0"/>
          </a:p>
          <a:p>
            <a:r>
              <a:rPr lang="zh-CN" altLang="en-US" dirty="0"/>
              <a:t>锐</a:t>
            </a:r>
            <a:r>
              <a:rPr lang="zh-CN" altLang="en-US" dirty="0" smtClean="0"/>
              <a:t>利突起的路面会造成履带外伤；</a:t>
            </a:r>
            <a:endParaRPr lang="en-US" altLang="zh-CN" dirty="0" smtClean="0"/>
          </a:p>
          <a:p>
            <a:r>
              <a:rPr lang="zh-CN" altLang="en-US" dirty="0"/>
              <a:t>化学药</a:t>
            </a:r>
            <a:r>
              <a:rPr lang="zh-CN" altLang="en-US" dirty="0" smtClean="0"/>
              <a:t>品</a:t>
            </a:r>
            <a:r>
              <a:rPr lang="zh-CN" altLang="en-US" dirty="0"/>
              <a:t>、</a:t>
            </a:r>
            <a:r>
              <a:rPr lang="zh-CN" altLang="en-US" dirty="0" smtClean="0"/>
              <a:t>机油、海水会加速履带老化；</a:t>
            </a:r>
            <a:endParaRPr lang="en-US" altLang="zh-CN" dirty="0" smtClean="0"/>
          </a:p>
        </p:txBody>
      </p:sp>
      <p:sp>
        <p:nvSpPr>
          <p:cNvPr id="19" name="文本框 18"/>
          <p:cNvSpPr txBox="1"/>
          <p:nvPr/>
        </p:nvSpPr>
        <p:spPr>
          <a:xfrm>
            <a:off x="7844136" y="2536860"/>
            <a:ext cx="1881630" cy="369332"/>
          </a:xfrm>
          <a:prstGeom prst="rect">
            <a:avLst/>
          </a:prstGeom>
          <a:noFill/>
        </p:spPr>
        <p:txBody>
          <a:bodyPr wrap="square" rtlCol="0">
            <a:spAutoFit/>
          </a:bodyPr>
          <a:lstStyle/>
          <a:p>
            <a:r>
              <a:rPr lang="zh-CN" altLang="en-US" dirty="0" smtClean="0"/>
              <a:t>正确橡胶履带：</a:t>
            </a:r>
            <a:endParaRPr lang="en-US" altLang="zh-CN" dirty="0" smtClean="0"/>
          </a:p>
        </p:txBody>
      </p:sp>
      <p:sp>
        <p:nvSpPr>
          <p:cNvPr id="7" name="页脚占位符 6"/>
          <p:cNvSpPr>
            <a:spLocks noGrp="1"/>
          </p:cNvSpPr>
          <p:nvPr>
            <p:ph type="ftr" sz="quarter" idx="11"/>
          </p:nvPr>
        </p:nvSpPr>
        <p:spPr/>
        <p:txBody>
          <a:bodyPr/>
          <a:lstStyle/>
          <a:p>
            <a:r>
              <a:rPr lang="zh-CN" altLang="en-US" smtClean="0"/>
              <a:t>创客教育普惠行动</a:t>
            </a:r>
            <a:endParaRPr lang="zh-CN" altLang="en-US"/>
          </a:p>
        </p:txBody>
      </p:sp>
    </p:spTree>
    <p:extLst>
      <p:ext uri="{BB962C8B-B14F-4D97-AF65-F5344CB8AC3E}">
        <p14:creationId xmlns:p14="http://schemas.microsoft.com/office/powerpoint/2010/main" val="2192614022"/>
      </p:ext>
    </p:extLst>
  </p:cSld>
  <p:clrMapOvr>
    <a:masterClrMapping/>
  </p:clrMapOvr>
  <mc:AlternateContent xmlns:mc="http://schemas.openxmlformats.org/markup-compatibility/2006" xmlns:p14="http://schemas.microsoft.com/office/powerpoint/2010/main">
    <mc:Choice Requires="p14">
      <p:transition spd="slow" p14:dur="2000" advTm="9758"/>
    </mc:Choice>
    <mc:Fallback xmlns="">
      <p:transition spd="slow" advTm="9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childTnLst>
                          </p:cTn>
                        </p:par>
                        <p:par>
                          <p:cTn id="10" fill="hold">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
                                        </p:tgtEl>
                                        <p:attrNameLst>
                                          <p:attrName>ppt_y</p:attrName>
                                        </p:attrNameLst>
                                      </p:cBhvr>
                                      <p:tavLst>
                                        <p:tav tm="0">
                                          <p:val>
                                            <p:strVal val="#ppt_y"/>
                                          </p:val>
                                        </p:tav>
                                        <p:tav tm="100000">
                                          <p:val>
                                            <p:strVal val="#ppt_y"/>
                                          </p:val>
                                        </p:tav>
                                      </p:tavLst>
                                    </p:anim>
                                    <p:anim calcmode="lin" valueType="num">
                                      <p:cBhvr>
                                        <p:cTn id="15"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
                                        </p:tgtEl>
                                      </p:cBhvr>
                                    </p:animEffect>
                                  </p:childTnLst>
                                </p:cTn>
                              </p:par>
                            </p:childTnLst>
                          </p:cTn>
                        </p:par>
                        <p:par>
                          <p:cTn id="18" fill="hold">
                            <p:stCondLst>
                              <p:cond delay="780"/>
                            </p:stCondLst>
                            <p:childTnLst>
                              <p:par>
                                <p:cTn id="19" presetID="53" presetClass="entr" presetSubtype="16"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α·Pav - 春~旅人~ - 钢琴版纯音乐.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558140" y="-609600"/>
            <a:ext cx="609600" cy="609600"/>
          </a:xfrm>
          <a:prstGeom prst="rect">
            <a:avLst/>
          </a:prstGeom>
        </p:spPr>
      </p:pic>
      <p:sp>
        <p:nvSpPr>
          <p:cNvPr id="2" name="页脚占位符 1"/>
          <p:cNvSpPr>
            <a:spLocks noGrp="1"/>
          </p:cNvSpPr>
          <p:nvPr>
            <p:ph type="ftr" sz="quarter" idx="11"/>
          </p:nvPr>
        </p:nvSpPr>
        <p:spPr/>
        <p:txBody>
          <a:bodyPr/>
          <a:lstStyle/>
          <a:p>
            <a:r>
              <a:rPr lang="zh-CN" altLang="en-US" smtClean="0"/>
              <a:t>创客教育普惠行动</a:t>
            </a:r>
            <a:endParaRPr lang="zh-CN" altLang="en-US"/>
          </a:p>
        </p:txBody>
      </p:sp>
      <p:sp>
        <p:nvSpPr>
          <p:cNvPr id="3" name="文本框 2"/>
          <p:cNvSpPr txBox="1"/>
          <p:nvPr/>
        </p:nvSpPr>
        <p:spPr>
          <a:xfrm>
            <a:off x="3173939" y="654469"/>
            <a:ext cx="5163015" cy="1569660"/>
          </a:xfrm>
          <a:prstGeom prst="rect">
            <a:avLst/>
          </a:prstGeom>
          <a:noFill/>
        </p:spPr>
        <p:txBody>
          <a:bodyPr wrap="square" rtlCol="0">
            <a:spAutoFit/>
          </a:bodyPr>
          <a:lstStyle/>
          <a:p>
            <a:r>
              <a:rPr lang="zh-CN" altLang="en-US" sz="9600" dirty="0" smtClean="0"/>
              <a:t>谢谢大家</a:t>
            </a:r>
            <a:endParaRPr lang="zh-CN" altLang="en-US" sz="9600" dirty="0"/>
          </a:p>
        </p:txBody>
      </p:sp>
      <p:sp>
        <p:nvSpPr>
          <p:cNvPr id="5" name="文本框 4"/>
          <p:cNvSpPr txBox="1"/>
          <p:nvPr/>
        </p:nvSpPr>
        <p:spPr>
          <a:xfrm>
            <a:off x="3210230" y="5413246"/>
            <a:ext cx="5126724" cy="369332"/>
          </a:xfrm>
          <a:prstGeom prst="rect">
            <a:avLst/>
          </a:prstGeom>
          <a:noFill/>
        </p:spPr>
        <p:txBody>
          <a:bodyPr wrap="none" rtlCol="0">
            <a:spAutoFit/>
          </a:bodyPr>
          <a:lstStyle/>
          <a:p>
            <a:r>
              <a:rPr lang="zh-CN" altLang="en-US" dirty="0" smtClean="0"/>
              <a:t>视频资源：优酷搜索</a:t>
            </a:r>
            <a:r>
              <a:rPr lang="en-US" altLang="zh-CN" dirty="0" smtClean="0"/>
              <a:t>(laserblock+</a:t>
            </a:r>
            <a:r>
              <a:rPr lang="zh-CN" altLang="en-US" dirty="0" smtClean="0"/>
              <a:t>一级</a:t>
            </a:r>
            <a:r>
              <a:rPr lang="en-US" altLang="zh-CN" dirty="0" smtClean="0"/>
              <a:t>+</a:t>
            </a:r>
            <a:r>
              <a:rPr lang="zh-CN" altLang="en-US" dirty="0" smtClean="0"/>
              <a:t>作品名称）</a:t>
            </a:r>
            <a:endParaRPr lang="zh-CN" altLang="en-US" dirty="0"/>
          </a:p>
        </p:txBody>
      </p:sp>
      <p:pic>
        <p:nvPicPr>
          <p:cNvPr id="13" name="图片 12"/>
          <p:cNvPicPr>
            <a:picLocks noChangeAspect="1"/>
          </p:cNvPicPr>
          <p:nvPr/>
        </p:nvPicPr>
        <p:blipFill rotWithShape="1">
          <a:blip r:embed="rId6">
            <a:extLst>
              <a:ext uri="{28A0092B-C50C-407E-A947-70E740481C1C}">
                <a14:useLocalDpi xmlns:a14="http://schemas.microsoft.com/office/drawing/2010/main" val="0"/>
              </a:ext>
            </a:extLst>
          </a:blip>
          <a:srcRect l="19392" t="13498" r="17103" b="22155"/>
          <a:stretch/>
        </p:blipFill>
        <p:spPr>
          <a:xfrm>
            <a:off x="4711599" y="2370282"/>
            <a:ext cx="1920983" cy="1946427"/>
          </a:xfrm>
          <a:prstGeom prst="rect">
            <a:avLst/>
          </a:prstGeom>
        </p:spPr>
      </p:pic>
      <p:sp>
        <p:nvSpPr>
          <p:cNvPr id="14" name="文本框 13"/>
          <p:cNvSpPr txBox="1"/>
          <p:nvPr/>
        </p:nvSpPr>
        <p:spPr>
          <a:xfrm>
            <a:off x="4523796" y="4705815"/>
            <a:ext cx="2296591" cy="369332"/>
          </a:xfrm>
          <a:prstGeom prst="rect">
            <a:avLst/>
          </a:prstGeom>
          <a:noFill/>
        </p:spPr>
        <p:txBody>
          <a:bodyPr wrap="none" rtlCol="0">
            <a:spAutoFit/>
          </a:bodyPr>
          <a:lstStyle/>
          <a:p>
            <a:r>
              <a:rPr lang="zh-CN" altLang="en-US" dirty="0"/>
              <a:t>微信</a:t>
            </a:r>
            <a:r>
              <a:rPr lang="zh-CN" altLang="en-US" dirty="0" smtClean="0"/>
              <a:t>号：</a:t>
            </a:r>
            <a:r>
              <a:rPr lang="en-US" altLang="zh-CN" dirty="0" smtClean="0"/>
              <a:t>candy_robot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7670"/>
    </mc:Choice>
    <mc:Fallback xmlns="">
      <p:transition spd="slow" advTm="7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70155" y="1016079"/>
            <a:ext cx="10158761" cy="4699748"/>
          </a:xfrm>
          <a:prstGeom prst="rect">
            <a:avLst/>
          </a:prstGeom>
        </p:spPr>
        <p:txBody>
          <a:bodyPr wrap="square">
            <a:spAutoFit/>
          </a:bodyPr>
          <a:lstStyle/>
          <a:p>
            <a:pPr algn="ctr">
              <a:buFont typeface="Arial" pitchFamily="34" charset="0"/>
              <a:buNone/>
            </a:pPr>
            <a:r>
              <a:rPr lang="zh-CN" altLang="en-US" sz="2400" b="1" dirty="0"/>
              <a:t>创客教育普惠行动：为什么普惠，为谁普惠？</a:t>
            </a:r>
            <a:endParaRPr lang="en-US" altLang="zh-CN" b="1" dirty="0"/>
          </a:p>
          <a:p>
            <a:pPr>
              <a:buFont typeface="Arial" pitchFamily="34" charset="0"/>
              <a:buNone/>
            </a:pPr>
            <a:endParaRPr lang="en-US" altLang="zh-CN" dirty="0"/>
          </a:p>
          <a:p>
            <a:pPr>
              <a:lnSpc>
                <a:spcPct val="130000"/>
              </a:lnSpc>
              <a:buFont typeface="Arial" pitchFamily="34" charset="0"/>
              <a:buNone/>
            </a:pPr>
            <a:r>
              <a:rPr lang="zh-CN" altLang="en-US" dirty="0"/>
              <a:t>        </a:t>
            </a:r>
            <a:r>
              <a:rPr lang="zh-CN" altLang="en-US" dirty="0" smtClean="0"/>
              <a:t> 创</a:t>
            </a:r>
            <a:r>
              <a:rPr lang="zh-CN" altLang="en-US" dirty="0"/>
              <a:t>客教育发展至今已经经历了五个年头了，作为国内最早开展创客教育的老师</a:t>
            </a:r>
            <a:r>
              <a:rPr lang="en-US" altLang="zh-CN" dirty="0"/>
              <a:t>——</a:t>
            </a:r>
            <a:r>
              <a:rPr lang="zh-CN" altLang="en-US" dirty="0"/>
              <a:t>北京景山学校的吴俊杰老师表示：“创客教育展现了正在走向国际舞台中心的教育领域的中国气派，但是也应该注意在加大软硬件投入的同时，起到兜底左右的普惠性低成本课程的开发工作，它虽然可能没有什么商业前景，但是必须做，因为普惠是创客教育的基础”</a:t>
            </a:r>
            <a:endParaRPr lang="en-US" altLang="zh-CN" dirty="0"/>
          </a:p>
          <a:p>
            <a:pPr>
              <a:lnSpc>
                <a:spcPct val="130000"/>
              </a:lnSpc>
              <a:buFont typeface="Arial" pitchFamily="34" charset="0"/>
              <a:buNone/>
            </a:pPr>
            <a:r>
              <a:rPr lang="en-US" altLang="zh-CN" dirty="0"/>
              <a:t>        </a:t>
            </a:r>
            <a:r>
              <a:rPr lang="en-US" altLang="zh-CN" dirty="0" smtClean="0"/>
              <a:t> </a:t>
            </a:r>
            <a:r>
              <a:rPr lang="zh-CN" altLang="en-US" dirty="0" smtClean="0"/>
              <a:t>少</a:t>
            </a:r>
            <a:r>
              <a:rPr lang="zh-CN" altLang="en-US" dirty="0"/>
              <a:t>年创学院的前身是从事成年人创客项目产业孵化的硬创帮，</a:t>
            </a:r>
            <a:r>
              <a:rPr lang="en-US" altLang="zh-CN" dirty="0"/>
              <a:t>2013</a:t>
            </a:r>
            <a:r>
              <a:rPr lang="zh-CN" altLang="en-US" dirty="0"/>
              <a:t>年，几乎与创客教育同步，硬创帮获得了好未来集团</a:t>
            </a:r>
            <a:r>
              <a:rPr lang="en-US" altLang="zh-CN" dirty="0"/>
              <a:t>600</a:t>
            </a:r>
            <a:r>
              <a:rPr lang="zh-CN" altLang="en-US" dirty="0"/>
              <a:t>万人民币的战略投资。我们几乎把这笔钱全部用来做创客文化的本土化培育上，各种各样的创客马拉松，赞助各种会议和举办创客分享会和各种低成本的创客技能的工作坊。创始人张路至今还常常一个人背个包出差，坐在后排，帮着忙着忙那，被圈内人称为“最低调的创客圈老总”。只问付出，不问收获，坚守初心，维护公义，是硬创帮和后来的少年创学院一直坚守的行业底线。好在整个行业还在上升期，所以这么多年了，少年创学院虽然不算大火，但也得到了很多一线老师和机构的认可，算是在教育圈子里埋下了一颗创客的种子</a:t>
            </a:r>
            <a:r>
              <a:rPr lang="zh-CN" altLang="en-US" dirty="0" smtClean="0"/>
              <a:t>。</a:t>
            </a:r>
            <a:endParaRPr lang="en-US" altLang="zh-CN" dirty="0"/>
          </a:p>
        </p:txBody>
      </p:sp>
      <p:sp>
        <p:nvSpPr>
          <p:cNvPr id="8" name="页脚占位符 7"/>
          <p:cNvSpPr>
            <a:spLocks noGrp="1"/>
          </p:cNvSpPr>
          <p:nvPr>
            <p:ph type="ftr" sz="quarter" idx="11"/>
          </p:nvPr>
        </p:nvSpPr>
        <p:spPr/>
        <p:txBody>
          <a:bodyPr/>
          <a:lstStyle/>
          <a:p>
            <a:r>
              <a:rPr lang="zh-CN" altLang="en-US" smtClean="0"/>
              <a:t>创客教育普惠行动</a:t>
            </a:r>
            <a:endParaRPr lang="zh-CN" altLang="en-US"/>
          </a:p>
        </p:txBody>
      </p:sp>
    </p:spTree>
    <p:extLst>
      <p:ext uri="{BB962C8B-B14F-4D97-AF65-F5344CB8AC3E}">
        <p14:creationId xmlns:p14="http://schemas.microsoft.com/office/powerpoint/2010/main" val="389690282"/>
      </p:ext>
    </p:extLst>
  </p:cSld>
  <p:clrMapOvr>
    <a:masterClrMapping/>
  </p:clrMapOvr>
  <mc:AlternateContent xmlns:mc="http://schemas.openxmlformats.org/markup-compatibility/2006" xmlns:p14="http://schemas.microsoft.com/office/powerpoint/2010/main">
    <mc:Choice Requires="p14">
      <p:transition spd="slow" p14:dur="2000" advTm="7670"/>
    </mc:Choice>
    <mc:Fallback xmlns="">
      <p:transition spd="slow" advTm="767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26274" y="1470572"/>
            <a:ext cx="9958038" cy="4053417"/>
          </a:xfrm>
          <a:prstGeom prst="rect">
            <a:avLst/>
          </a:prstGeom>
        </p:spPr>
        <p:txBody>
          <a:bodyPr wrap="square">
            <a:spAutoFit/>
          </a:bodyPr>
          <a:lstStyle/>
          <a:p>
            <a:pPr>
              <a:lnSpc>
                <a:spcPct val="130000"/>
              </a:lnSpc>
              <a:buFont typeface="Arial" pitchFamily="34" charset="0"/>
              <a:buNone/>
            </a:pPr>
            <a:r>
              <a:rPr lang="en-US" altLang="zh-CN" dirty="0"/>
              <a:t> </a:t>
            </a:r>
            <a:r>
              <a:rPr lang="en-US" altLang="zh-CN" dirty="0" smtClean="0"/>
              <a:t>         2018</a:t>
            </a:r>
            <a:r>
              <a:rPr lang="zh-CN" altLang="en-US" dirty="0"/>
              <a:t>年，吴俊杰老师感受到行业存在着普惠课程不足，结构不协调的风险之后，决定组织熟悉的教师朋友组建开源课程的团队，想不到什么太好的名字，索性就叫“吴俊杰和他的朋友们”首批开发的课程基本上都是零成本但是非常考验智力，方便组织后续课程的开发和相关活动的组织。吴俊杰老师在谢作如老师的邀请下参与了教育部</a:t>
            </a:r>
            <a:r>
              <a:rPr lang="en-US" altLang="zh-CN" dirty="0"/>
              <a:t>《</a:t>
            </a:r>
            <a:r>
              <a:rPr lang="zh-CN" altLang="en-US" dirty="0"/>
              <a:t>中小学综合实践活动指导纲要</a:t>
            </a:r>
            <a:r>
              <a:rPr lang="en-US" altLang="zh-CN" dirty="0"/>
              <a:t>》</a:t>
            </a:r>
            <a:r>
              <a:rPr lang="zh-CN" altLang="en-US" dirty="0"/>
              <a:t>当中信息技术学科的推荐活动“</a:t>
            </a:r>
            <a:r>
              <a:rPr lang="zh-CN" altLang="en-US" b="1" dirty="0"/>
              <a:t>程序世界中的多彩花园</a:t>
            </a:r>
            <a:r>
              <a:rPr lang="zh-CN" altLang="en-US" dirty="0"/>
              <a:t>”“</a:t>
            </a:r>
            <a:r>
              <a:rPr lang="zh-CN" altLang="en-US" b="1" dirty="0"/>
              <a:t>二维三维的任意变换</a:t>
            </a:r>
            <a:r>
              <a:rPr lang="zh-CN" altLang="en-US" dirty="0"/>
              <a:t> ”“</a:t>
            </a:r>
            <a:r>
              <a:rPr lang="zh-CN" altLang="zh-CN" b="1" dirty="0"/>
              <a:t>手工制作与数字加工</a:t>
            </a:r>
            <a:r>
              <a:rPr lang="zh-CN" altLang="en-US" dirty="0"/>
              <a:t>”的写作工作，他将最初设计这些活动的初心，凝聚在这本薄薄的开源课程的手册当中。</a:t>
            </a:r>
            <a:endParaRPr lang="en-US" altLang="zh-CN" dirty="0"/>
          </a:p>
          <a:p>
            <a:pPr>
              <a:lnSpc>
                <a:spcPct val="130000"/>
              </a:lnSpc>
              <a:buFont typeface="Arial" pitchFamily="34" charset="0"/>
              <a:buNone/>
            </a:pPr>
            <a:r>
              <a:rPr lang="zh-CN" altLang="en-US" b="1" dirty="0"/>
              <a:t>        “创意物化”</a:t>
            </a:r>
            <a:r>
              <a:rPr lang="zh-CN" altLang="en-US" dirty="0"/>
              <a:t>是指导纲要中的核心概念，培养学生一种惜物乐为的态度，把创意、造物、可持续发展和工匠精神结合起来，是本手册设计的一个基本点。</a:t>
            </a:r>
          </a:p>
          <a:p>
            <a:pPr>
              <a:lnSpc>
                <a:spcPct val="130000"/>
              </a:lnSpc>
              <a:buFont typeface="Arial" pitchFamily="34" charset="0"/>
              <a:buNone/>
            </a:pPr>
            <a:r>
              <a:rPr lang="zh-CN" altLang="en-US" dirty="0"/>
              <a:t>        </a:t>
            </a:r>
            <a:r>
              <a:rPr lang="zh-CN" altLang="en-US" dirty="0" smtClean="0"/>
              <a:t>  手</a:t>
            </a:r>
            <a:r>
              <a:rPr lang="zh-CN" altLang="en-US" dirty="0"/>
              <a:t>册的电子版开源可以在</a:t>
            </a:r>
            <a:r>
              <a:rPr lang="en-US" altLang="zh-CN" dirty="0"/>
              <a:t>ingchuang.com</a:t>
            </a:r>
            <a:r>
              <a:rPr lang="zh-CN" altLang="en-US" dirty="0"/>
              <a:t>，或者少年创学院工作号上下载，使用署名</a:t>
            </a:r>
            <a:r>
              <a:rPr lang="en-US" altLang="zh-CN" dirty="0"/>
              <a:t>-</a:t>
            </a:r>
            <a:r>
              <a:rPr lang="zh-CN" altLang="en-US" dirty="0"/>
              <a:t>以相同的方式传播方式可以用于商业用途，也可以自行印刷。总之，为中国开发普惠课程，为中国的未来，普惠行动</a:t>
            </a:r>
            <a:r>
              <a:rPr lang="en-US" altLang="zh-CN" dirty="0"/>
              <a:t>——</a:t>
            </a:r>
            <a:r>
              <a:rPr lang="zh-CN" altLang="en-US" dirty="0"/>
              <a:t>需要你！</a:t>
            </a:r>
          </a:p>
        </p:txBody>
      </p:sp>
      <p:sp>
        <p:nvSpPr>
          <p:cNvPr id="3" name="页脚占位符 2"/>
          <p:cNvSpPr>
            <a:spLocks noGrp="1"/>
          </p:cNvSpPr>
          <p:nvPr>
            <p:ph type="ftr" sz="quarter" idx="11"/>
          </p:nvPr>
        </p:nvSpPr>
        <p:spPr/>
        <p:txBody>
          <a:bodyPr/>
          <a:lstStyle/>
          <a:p>
            <a:r>
              <a:rPr lang="zh-CN" altLang="en-US" smtClean="0"/>
              <a:t>创客教育普惠行动</a:t>
            </a:r>
            <a:endParaRPr lang="zh-CN" altLang="en-US"/>
          </a:p>
        </p:txBody>
      </p:sp>
    </p:spTree>
    <p:extLst>
      <p:ext uri="{BB962C8B-B14F-4D97-AF65-F5344CB8AC3E}">
        <p14:creationId xmlns:p14="http://schemas.microsoft.com/office/powerpoint/2010/main" val="468507636"/>
      </p:ext>
    </p:extLst>
  </p:cSld>
  <p:clrMapOvr>
    <a:masterClrMapping/>
  </p:clrMapOvr>
  <mc:AlternateContent xmlns:mc="http://schemas.openxmlformats.org/markup-compatibility/2006" xmlns:p14="http://schemas.microsoft.com/office/powerpoint/2010/main">
    <mc:Choice Requires="p14">
      <p:transition spd="slow" p14:dur="2000" advTm="7670"/>
    </mc:Choice>
    <mc:Fallback xmlns="">
      <p:transition spd="slow" advTm="767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135942" y="1882764"/>
            <a:ext cx="9981823" cy="3970318"/>
          </a:xfrm>
          <a:prstGeom prst="rect">
            <a:avLst/>
          </a:prstGeom>
        </p:spPr>
        <p:txBody>
          <a:bodyPr wrap="square">
            <a:spAutoFit/>
          </a:bodyPr>
          <a:lstStyle/>
          <a:p>
            <a:r>
              <a:rPr lang="zh-CN" altLang="en-US" dirty="0" smtClean="0"/>
              <a:t>         机器人技术，是衡量一个国家科技创新和高端制造业水平的重要标志。大力推动机器人技术创新与行业发展，关键在于人才的培养。少年强，则国强。机器人作为信息化教育的载体，我们不仅要让更多中国青少年了解机器人的发展，掌握机器人基础技术，更要通过丰富的实践学习，让孩子们在创新中学习，在实践中成长。</a:t>
            </a:r>
            <a:endParaRPr lang="en-US" altLang="zh-CN" dirty="0" smtClean="0"/>
          </a:p>
          <a:p>
            <a:r>
              <a:rPr lang="en-US" altLang="zh-CN" dirty="0" smtClean="0"/>
              <a:t>          2003</a:t>
            </a:r>
            <a:r>
              <a:rPr lang="zh-CN" altLang="en-US" dirty="0" smtClean="0"/>
              <a:t>年，中国电子学会受上级委托，启动电子信息专业人才水平评价工作；</a:t>
            </a:r>
            <a:r>
              <a:rPr lang="en-US" altLang="zh-CN" dirty="0" smtClean="0"/>
              <a:t>2015</a:t>
            </a:r>
            <a:r>
              <a:rPr lang="zh-CN" altLang="en-US" dirty="0" smtClean="0"/>
              <a:t>年，中国电子学会应用统一体系面向青少年启动了全国青少年机器人技术等级考试工作，并制定了相应的标准体系和管理规范。这不仅是传播机器人技术的科普活动，也是实现我国青少年信息科技素质全面提升的有益尝试。</a:t>
            </a:r>
          </a:p>
          <a:p>
            <a:r>
              <a:rPr lang="zh-CN" altLang="en-US" dirty="0" smtClean="0"/>
              <a:t>         为</a:t>
            </a:r>
            <a:r>
              <a:rPr lang="zh-CN" altLang="en-US" dirty="0"/>
              <a:t>了配合等级考试工作的开展，我们启动了教学的普惠课程系列，该课程充分适应我国中小学生的认知心理和水平，以机器人相关的物理力学、机械原理、基础电子知识为主要内容，将孩子们引入一个妙趣横生有充满技术知识的机器人世界</a:t>
            </a:r>
            <a:r>
              <a:rPr lang="zh-CN" altLang="en-US" dirty="0" smtClean="0"/>
              <a:t>。</a:t>
            </a:r>
            <a:endParaRPr lang="en-US" altLang="zh-CN" dirty="0" smtClean="0"/>
          </a:p>
          <a:p>
            <a:endParaRPr lang="zh-CN" altLang="en-US" dirty="0"/>
          </a:p>
          <a:p>
            <a:r>
              <a:rPr lang="zh-CN" altLang="en-US" dirty="0" smtClean="0"/>
              <a:t>         本</a:t>
            </a:r>
            <a:r>
              <a:rPr lang="zh-CN" altLang="en-US" dirty="0"/>
              <a:t>课程系列适用于全国青少年机器人技术等级考</a:t>
            </a:r>
            <a:r>
              <a:rPr lang="zh-CN" altLang="en-US" dirty="0" smtClean="0"/>
              <a:t>试一级。</a:t>
            </a:r>
            <a:endParaRPr lang="zh-CN" altLang="en-US" dirty="0"/>
          </a:p>
          <a:p>
            <a:endParaRPr lang="zh-CN" altLang="en-US" dirty="0"/>
          </a:p>
        </p:txBody>
      </p:sp>
      <p:sp>
        <p:nvSpPr>
          <p:cNvPr id="38" name="文本框 37"/>
          <p:cNvSpPr txBox="1"/>
          <p:nvPr/>
        </p:nvSpPr>
        <p:spPr>
          <a:xfrm>
            <a:off x="1215482" y="721230"/>
            <a:ext cx="1415772" cy="584775"/>
          </a:xfrm>
          <a:prstGeom prst="rect">
            <a:avLst/>
          </a:prstGeom>
          <a:noFill/>
        </p:spPr>
        <p:txBody>
          <a:bodyPr wrap="none" rtlCol="0">
            <a:spAutoFit/>
          </a:bodyPr>
          <a:lstStyle/>
          <a:p>
            <a:r>
              <a:rPr lang="zh-CN" altLang="en-US" sz="3200" dirty="0" smtClean="0"/>
              <a:t>前言：</a:t>
            </a:r>
            <a:endParaRPr lang="zh-CN" altLang="en-US" sz="3200" dirty="0"/>
          </a:p>
        </p:txBody>
      </p:sp>
      <p:sp>
        <p:nvSpPr>
          <p:cNvPr id="39" name="页脚占位符 38"/>
          <p:cNvSpPr>
            <a:spLocks noGrp="1"/>
          </p:cNvSpPr>
          <p:nvPr>
            <p:ph type="ftr" sz="quarter" idx="11"/>
          </p:nvPr>
        </p:nvSpPr>
        <p:spPr/>
        <p:txBody>
          <a:bodyPr/>
          <a:lstStyle/>
          <a:p>
            <a:r>
              <a:rPr lang="zh-CN" altLang="en-US" smtClean="0"/>
              <a:t>创客教育普惠行动</a:t>
            </a:r>
            <a:endParaRPr lang="zh-CN" altLang="en-US"/>
          </a:p>
        </p:txBody>
      </p:sp>
    </p:spTree>
    <p:extLst>
      <p:ext uri="{BB962C8B-B14F-4D97-AF65-F5344CB8AC3E}">
        <p14:creationId xmlns:p14="http://schemas.microsoft.com/office/powerpoint/2010/main" val="4087936604"/>
      </p:ext>
    </p:extLst>
  </p:cSld>
  <p:clrMapOvr>
    <a:masterClrMapping/>
  </p:clrMapOvr>
  <mc:AlternateContent xmlns:mc="http://schemas.openxmlformats.org/markup-compatibility/2006" xmlns:p14="http://schemas.microsoft.com/office/powerpoint/2010/main">
    <mc:Choice Requires="p14">
      <p:transition spd="slow" p14:dur="2000" advTm="7670"/>
    </mc:Choice>
    <mc:Fallback xmlns="">
      <p:transition spd="slow" advTm="767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0" y="-57716"/>
            <a:ext cx="4006312" cy="1000274"/>
            <a:chOff x="199483" y="131785"/>
            <a:chExt cx="4006312" cy="1000274"/>
          </a:xfrm>
        </p:grpSpPr>
        <p:sp>
          <p:nvSpPr>
            <p:cNvPr id="13" name="TextBox 12"/>
            <p:cNvSpPr txBox="1"/>
            <p:nvPr/>
          </p:nvSpPr>
          <p:spPr>
            <a:xfrm>
              <a:off x="199483" y="131785"/>
              <a:ext cx="1770247" cy="1000274"/>
            </a:xfrm>
            <a:prstGeom prst="rect">
              <a:avLst/>
            </a:prstGeom>
            <a:noFill/>
          </p:spPr>
          <p:txBody>
            <a:bodyPr wrap="square" rtlCol="0">
              <a:spAutoFit/>
            </a:bodyPr>
            <a:lstStyle/>
            <a:p>
              <a:r>
                <a:rPr lang="zh-CN" altLang="en-US" sz="5900" b="1" dirty="0" smtClean="0">
                  <a:solidFill>
                    <a:schemeClr val="bg1"/>
                  </a:solidFill>
                  <a:latin typeface="微软雅黑" panose="020B0503020204020204" pitchFamily="34" charset="-122"/>
                  <a:ea typeface="微软雅黑" panose="020B0503020204020204" pitchFamily="34" charset="-122"/>
                </a:rPr>
                <a:t>目录</a:t>
              </a:r>
              <a:endParaRPr lang="zh-CN" altLang="en-US" sz="59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bwMode="auto">
            <a:xfrm>
              <a:off x="1783649" y="443255"/>
              <a:ext cx="2422146" cy="584775"/>
            </a:xfrm>
            <a:prstGeom prst="rect">
              <a:avLst/>
            </a:prstGeom>
          </p:spPr>
          <p:txBody>
            <a:bodyPr wrap="square">
              <a:spAutoFit/>
            </a:bodyPr>
            <a:lstStyle/>
            <a:p>
              <a:pPr fontAlgn="auto">
                <a:spcBef>
                  <a:spcPts val="0"/>
                </a:spcBef>
                <a:spcAft>
                  <a:spcPts val="0"/>
                </a:spcAft>
                <a:defRPr/>
              </a:pPr>
              <a:r>
                <a:rPr lang="en-US" altLang="zh-CN" sz="3200" b="1" spc="200" dirty="0" smtClean="0">
                  <a:solidFill>
                    <a:schemeClr val="bg1"/>
                  </a:solidFill>
                  <a:latin typeface="张海山锐线体2.0" panose="02000000000000000000" pitchFamily="2" charset="-122"/>
                  <a:ea typeface="张海山锐线体2.0" panose="02000000000000000000" pitchFamily="2" charset="-122"/>
                </a:rPr>
                <a:t>/CONTENTS</a:t>
              </a:r>
              <a:endParaRPr lang="zh-CN" altLang="en-US" sz="3200" b="1" spc="200" dirty="0">
                <a:solidFill>
                  <a:schemeClr val="bg1"/>
                </a:solidFill>
                <a:latin typeface="张海山锐线体2.0" panose="02000000000000000000" pitchFamily="2" charset="-122"/>
                <a:ea typeface="张海山锐线体2.0" panose="02000000000000000000" pitchFamily="2" charset="-122"/>
              </a:endParaRPr>
            </a:p>
          </p:txBody>
        </p:sp>
      </p:grpSp>
      <p:grpSp>
        <p:nvGrpSpPr>
          <p:cNvPr id="39" name="组合 38"/>
          <p:cNvGrpSpPr/>
          <p:nvPr/>
        </p:nvGrpSpPr>
        <p:grpSpPr>
          <a:xfrm>
            <a:off x="1374719" y="1704020"/>
            <a:ext cx="4120738" cy="558141"/>
            <a:chOff x="6102748" y="1607214"/>
            <a:chExt cx="4120738" cy="558141"/>
          </a:xfrm>
        </p:grpSpPr>
        <p:sp>
          <p:nvSpPr>
            <p:cNvPr id="40" name="椭圆 39"/>
            <p:cNvSpPr/>
            <p:nvPr/>
          </p:nvSpPr>
          <p:spPr>
            <a:xfrm>
              <a:off x="6222670" y="1654117"/>
              <a:ext cx="487488" cy="4874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6102748" y="1607214"/>
              <a:ext cx="4120738" cy="558141"/>
            </a:xfrm>
            <a:prstGeom prst="roundRect">
              <a:avLst/>
            </a:prstGeom>
            <a:noFill/>
            <a:ln>
              <a:solidFill>
                <a:schemeClr val="accent1"/>
              </a:solidFill>
            </a:ln>
            <a:effectLst>
              <a:outerShdw blurRad="76200" dir="18900000" sy="23000" kx="-1200000" algn="bl" rotWithShape="0">
                <a:prstClr val="black">
                  <a:alpha val="2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195053" y="1677437"/>
              <a:ext cx="2554375" cy="477054"/>
              <a:chOff x="5596367" y="1778017"/>
              <a:chExt cx="2554375" cy="477054"/>
            </a:xfrm>
          </p:grpSpPr>
          <p:sp>
            <p:nvSpPr>
              <p:cNvPr id="43" name="矩形 42"/>
              <p:cNvSpPr/>
              <p:nvPr/>
            </p:nvSpPr>
            <p:spPr>
              <a:xfrm>
                <a:off x="7453115" y="1802198"/>
                <a:ext cx="697627" cy="400110"/>
              </a:xfrm>
              <a:prstGeom prst="rect">
                <a:avLst/>
              </a:prstGeom>
            </p:spPr>
            <p:txBody>
              <a:bodyPr wrap="none">
                <a:spAutoFit/>
              </a:bodyPr>
              <a:lstStyle/>
              <a:p>
                <a:pPr algn="ctr"/>
                <a:r>
                  <a:rPr lang="zh-CN" altLang="en-US" sz="2000" b="1" kern="0" dirty="0">
                    <a:solidFill>
                      <a:schemeClr val="accent1"/>
                    </a:solidFill>
                    <a:latin typeface="微软雅黑" panose="020B0503020204020204" pitchFamily="34" charset="-122"/>
                    <a:ea typeface="微软雅黑" panose="020B0503020204020204" pitchFamily="34" charset="-122"/>
                  </a:rPr>
                  <a:t>秋千</a:t>
                </a:r>
              </a:p>
            </p:txBody>
          </p:sp>
          <p:sp>
            <p:nvSpPr>
              <p:cNvPr id="44" name="矩形 43"/>
              <p:cNvSpPr/>
              <p:nvPr/>
            </p:nvSpPr>
            <p:spPr>
              <a:xfrm>
                <a:off x="5596367" y="1778017"/>
                <a:ext cx="579005" cy="477054"/>
              </a:xfrm>
              <a:prstGeom prst="rect">
                <a:avLst/>
              </a:prstGeom>
            </p:spPr>
            <p:txBody>
              <a:bodyPr wrap="none">
                <a:spAutoFit/>
              </a:bodyPr>
              <a:lstStyle/>
              <a:p>
                <a:pPr algn="ctr"/>
                <a:r>
                  <a:rPr lang="en-US" altLang="zh-CN" sz="24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a:t>
                </a:r>
                <a:endParaRPr lang="zh-CN" altLang="en-US"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45" name="组合 44"/>
          <p:cNvGrpSpPr/>
          <p:nvPr/>
        </p:nvGrpSpPr>
        <p:grpSpPr>
          <a:xfrm>
            <a:off x="1374719" y="2712655"/>
            <a:ext cx="4120738" cy="558141"/>
            <a:chOff x="6102748" y="1607214"/>
            <a:chExt cx="4120738" cy="558141"/>
          </a:xfrm>
        </p:grpSpPr>
        <p:sp>
          <p:nvSpPr>
            <p:cNvPr id="46" name="椭圆 45"/>
            <p:cNvSpPr/>
            <p:nvPr/>
          </p:nvSpPr>
          <p:spPr>
            <a:xfrm>
              <a:off x="6222670" y="1654117"/>
              <a:ext cx="487488" cy="4874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6102748" y="1607214"/>
              <a:ext cx="4120738" cy="558141"/>
            </a:xfrm>
            <a:prstGeom prst="roundRect">
              <a:avLst/>
            </a:prstGeom>
            <a:noFill/>
            <a:ln>
              <a:solidFill>
                <a:schemeClr val="accent1"/>
              </a:solidFill>
            </a:ln>
            <a:effectLst>
              <a:outerShdw blurRad="76200" dir="18900000" sy="23000" kx="-1200000" algn="bl" rotWithShape="0">
                <a:prstClr val="black">
                  <a:alpha val="2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6196801" y="1655522"/>
              <a:ext cx="2680871" cy="461665"/>
              <a:chOff x="5598115" y="1756102"/>
              <a:chExt cx="2680871" cy="461665"/>
            </a:xfrm>
          </p:grpSpPr>
          <p:sp>
            <p:nvSpPr>
              <p:cNvPr id="49" name="矩形 48"/>
              <p:cNvSpPr/>
              <p:nvPr/>
            </p:nvSpPr>
            <p:spPr>
              <a:xfrm>
                <a:off x="7324879" y="1802198"/>
                <a:ext cx="954107" cy="400110"/>
              </a:xfrm>
              <a:prstGeom prst="rect">
                <a:avLst/>
              </a:prstGeom>
            </p:spPr>
            <p:txBody>
              <a:bodyPr wrap="none">
                <a:spAutoFit/>
              </a:bodyPr>
              <a:lstStyle/>
              <a:p>
                <a:pPr algn="ctr"/>
                <a:r>
                  <a:rPr lang="zh-CN" altLang="en-US" sz="2000" b="1" kern="0" dirty="0" smtClean="0">
                    <a:solidFill>
                      <a:schemeClr val="accent1"/>
                    </a:solidFill>
                    <a:latin typeface="微软雅黑" panose="020B0503020204020204" pitchFamily="34" charset="-122"/>
                    <a:ea typeface="微软雅黑" panose="020B0503020204020204" pitchFamily="34" charset="-122"/>
                  </a:rPr>
                  <a:t>跷跷板</a:t>
                </a:r>
                <a:endParaRPr lang="zh-CN" altLang="en-US" sz="2000" b="1" kern="0" dirty="0">
                  <a:solidFill>
                    <a:schemeClr val="accent1"/>
                  </a:solidFill>
                  <a:latin typeface="微软雅黑" panose="020B0503020204020204" pitchFamily="34" charset="-122"/>
                  <a:ea typeface="微软雅黑" panose="020B0503020204020204" pitchFamily="34" charset="-122"/>
                </a:endParaRPr>
              </a:p>
            </p:txBody>
          </p:sp>
          <p:sp>
            <p:nvSpPr>
              <p:cNvPr id="50" name="矩形 49"/>
              <p:cNvSpPr/>
              <p:nvPr/>
            </p:nvSpPr>
            <p:spPr>
              <a:xfrm>
                <a:off x="5598115" y="1756102"/>
                <a:ext cx="562975" cy="461665"/>
              </a:xfrm>
              <a:prstGeom prst="rect">
                <a:avLst/>
              </a:prstGeom>
            </p:spPr>
            <p:txBody>
              <a:bodyPr wrap="none">
                <a:spAutoFit/>
              </a:bodyPr>
              <a:lstStyle/>
              <a:p>
                <a:pPr algn="ctr"/>
                <a:r>
                  <a:rPr lang="en-US" altLang="zh-CN" sz="24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02</a:t>
                </a:r>
                <a:endParaRPr lang="zh-CN" altLang="en-US"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51" name="组合 50"/>
          <p:cNvGrpSpPr/>
          <p:nvPr/>
        </p:nvGrpSpPr>
        <p:grpSpPr>
          <a:xfrm>
            <a:off x="1374719" y="3708962"/>
            <a:ext cx="4120738" cy="558141"/>
            <a:chOff x="6102748" y="1607214"/>
            <a:chExt cx="4120738" cy="558141"/>
          </a:xfrm>
        </p:grpSpPr>
        <p:sp>
          <p:nvSpPr>
            <p:cNvPr id="52" name="椭圆 51"/>
            <p:cNvSpPr/>
            <p:nvPr/>
          </p:nvSpPr>
          <p:spPr>
            <a:xfrm>
              <a:off x="6222670" y="1654117"/>
              <a:ext cx="487488" cy="4874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6102748" y="1607214"/>
              <a:ext cx="4120738" cy="558141"/>
            </a:xfrm>
            <a:prstGeom prst="roundRect">
              <a:avLst/>
            </a:prstGeom>
            <a:noFill/>
            <a:ln>
              <a:solidFill>
                <a:schemeClr val="accent1"/>
              </a:solidFill>
            </a:ln>
            <a:effectLst>
              <a:outerShdw blurRad="76200" dir="18900000" sy="23000" kx="-1200000" algn="bl" rotWithShape="0">
                <a:prstClr val="black">
                  <a:alpha val="2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6196801" y="1655522"/>
              <a:ext cx="2680869" cy="461665"/>
              <a:chOff x="5598115" y="1756102"/>
              <a:chExt cx="2680869" cy="461665"/>
            </a:xfrm>
          </p:grpSpPr>
          <p:sp>
            <p:nvSpPr>
              <p:cNvPr id="55" name="矩形 54"/>
              <p:cNvSpPr/>
              <p:nvPr/>
            </p:nvSpPr>
            <p:spPr>
              <a:xfrm>
                <a:off x="7324877" y="1802198"/>
                <a:ext cx="954107" cy="400110"/>
              </a:xfrm>
              <a:prstGeom prst="rect">
                <a:avLst/>
              </a:prstGeom>
            </p:spPr>
            <p:txBody>
              <a:bodyPr wrap="none">
                <a:spAutoFit/>
              </a:bodyPr>
              <a:lstStyle/>
              <a:p>
                <a:pPr algn="ctr"/>
                <a:r>
                  <a:rPr lang="zh-CN" altLang="en-US" sz="2000" b="1" kern="0" dirty="0" smtClean="0">
                    <a:solidFill>
                      <a:schemeClr val="accent1"/>
                    </a:solidFill>
                    <a:latin typeface="微软雅黑" panose="020B0503020204020204" pitchFamily="34" charset="-122"/>
                    <a:ea typeface="微软雅黑" panose="020B0503020204020204" pitchFamily="34" charset="-122"/>
                  </a:rPr>
                  <a:t>搅拌器</a:t>
                </a:r>
                <a:endParaRPr lang="zh-CN" altLang="en-US" sz="2000" b="1" kern="0" dirty="0">
                  <a:solidFill>
                    <a:schemeClr val="accent1"/>
                  </a:solidFill>
                  <a:latin typeface="微软雅黑" panose="020B0503020204020204" pitchFamily="34" charset="-122"/>
                  <a:ea typeface="微软雅黑" panose="020B0503020204020204" pitchFamily="34" charset="-122"/>
                </a:endParaRPr>
              </a:p>
            </p:txBody>
          </p:sp>
          <p:sp>
            <p:nvSpPr>
              <p:cNvPr id="56" name="矩形 55"/>
              <p:cNvSpPr/>
              <p:nvPr/>
            </p:nvSpPr>
            <p:spPr>
              <a:xfrm>
                <a:off x="5598115" y="1756102"/>
                <a:ext cx="562975" cy="461665"/>
              </a:xfrm>
              <a:prstGeom prst="rect">
                <a:avLst/>
              </a:prstGeom>
            </p:spPr>
            <p:txBody>
              <a:bodyPr wrap="none">
                <a:spAutoFit/>
              </a:bodyPr>
              <a:lstStyle/>
              <a:p>
                <a:pPr algn="ctr"/>
                <a:r>
                  <a:rPr lang="en-US" altLang="zh-CN" sz="24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03</a:t>
                </a:r>
                <a:endParaRPr lang="zh-CN" altLang="en-US"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57" name="组合 56"/>
          <p:cNvGrpSpPr/>
          <p:nvPr/>
        </p:nvGrpSpPr>
        <p:grpSpPr>
          <a:xfrm>
            <a:off x="1374719" y="4782348"/>
            <a:ext cx="4120738" cy="558141"/>
            <a:chOff x="6102748" y="1607214"/>
            <a:chExt cx="4120738" cy="558141"/>
          </a:xfrm>
        </p:grpSpPr>
        <p:sp>
          <p:nvSpPr>
            <p:cNvPr id="58" name="椭圆 57"/>
            <p:cNvSpPr/>
            <p:nvPr/>
          </p:nvSpPr>
          <p:spPr>
            <a:xfrm>
              <a:off x="6222670" y="1654117"/>
              <a:ext cx="487488" cy="4874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a:off x="6102748" y="1607214"/>
              <a:ext cx="4120738" cy="558141"/>
            </a:xfrm>
            <a:prstGeom prst="roundRect">
              <a:avLst/>
            </a:prstGeom>
            <a:noFill/>
            <a:ln>
              <a:solidFill>
                <a:schemeClr val="accent1"/>
              </a:solidFill>
            </a:ln>
            <a:effectLst>
              <a:outerShdw blurRad="76200" dir="18900000" sy="23000" kx="-1200000" algn="bl" rotWithShape="0">
                <a:prstClr val="black">
                  <a:alpha val="2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6196801" y="1655522"/>
              <a:ext cx="2937352" cy="461665"/>
              <a:chOff x="5598115" y="1756102"/>
              <a:chExt cx="2937352" cy="461665"/>
            </a:xfrm>
          </p:grpSpPr>
          <p:sp>
            <p:nvSpPr>
              <p:cNvPr id="61" name="矩形 60"/>
              <p:cNvSpPr/>
              <p:nvPr/>
            </p:nvSpPr>
            <p:spPr>
              <a:xfrm>
                <a:off x="7068399" y="1802198"/>
                <a:ext cx="1467068" cy="400110"/>
              </a:xfrm>
              <a:prstGeom prst="rect">
                <a:avLst/>
              </a:prstGeom>
            </p:spPr>
            <p:txBody>
              <a:bodyPr wrap="none">
                <a:spAutoFit/>
              </a:bodyPr>
              <a:lstStyle/>
              <a:p>
                <a:pPr algn="ctr"/>
                <a:r>
                  <a:rPr lang="zh-CN" altLang="en-US" sz="2000" b="1" kern="0" dirty="0" smtClean="0">
                    <a:solidFill>
                      <a:schemeClr val="accent1"/>
                    </a:solidFill>
                    <a:latin typeface="微软雅黑" panose="020B0503020204020204" pitchFamily="34" charset="-122"/>
                    <a:ea typeface="微软雅黑" panose="020B0503020204020204" pitchFamily="34" charset="-122"/>
                  </a:rPr>
                  <a:t>奇怪的时钟</a:t>
                </a:r>
                <a:endParaRPr lang="zh-CN" altLang="en-US" sz="2000" b="1" kern="0" dirty="0">
                  <a:solidFill>
                    <a:schemeClr val="accent1"/>
                  </a:solidFill>
                  <a:latin typeface="微软雅黑" panose="020B0503020204020204" pitchFamily="34" charset="-122"/>
                  <a:ea typeface="微软雅黑" panose="020B0503020204020204" pitchFamily="34" charset="-122"/>
                </a:endParaRPr>
              </a:p>
            </p:txBody>
          </p:sp>
          <p:sp>
            <p:nvSpPr>
              <p:cNvPr id="62" name="矩形 61"/>
              <p:cNvSpPr/>
              <p:nvPr/>
            </p:nvSpPr>
            <p:spPr>
              <a:xfrm>
                <a:off x="5598115" y="1756102"/>
                <a:ext cx="562975" cy="461665"/>
              </a:xfrm>
              <a:prstGeom prst="rect">
                <a:avLst/>
              </a:prstGeom>
            </p:spPr>
            <p:txBody>
              <a:bodyPr wrap="none">
                <a:spAutoFit/>
              </a:bodyPr>
              <a:lstStyle/>
              <a:p>
                <a:pPr algn="ctr"/>
                <a:r>
                  <a:rPr lang="en-US" altLang="zh-CN" sz="24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04</a:t>
                </a:r>
                <a:endParaRPr lang="zh-CN" altLang="en-US"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63" name="组合 62"/>
          <p:cNvGrpSpPr/>
          <p:nvPr/>
        </p:nvGrpSpPr>
        <p:grpSpPr>
          <a:xfrm>
            <a:off x="6594419" y="1678620"/>
            <a:ext cx="4120738" cy="558141"/>
            <a:chOff x="6102748" y="1607214"/>
            <a:chExt cx="4120738" cy="558141"/>
          </a:xfrm>
        </p:grpSpPr>
        <p:sp>
          <p:nvSpPr>
            <p:cNvPr id="64" name="椭圆 63"/>
            <p:cNvSpPr/>
            <p:nvPr/>
          </p:nvSpPr>
          <p:spPr>
            <a:xfrm>
              <a:off x="6222670" y="1654117"/>
              <a:ext cx="487488" cy="4874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a:off x="6102748" y="1607214"/>
              <a:ext cx="4120738" cy="558141"/>
            </a:xfrm>
            <a:prstGeom prst="roundRect">
              <a:avLst/>
            </a:prstGeom>
            <a:noFill/>
            <a:ln>
              <a:solidFill>
                <a:schemeClr val="accent1"/>
              </a:solidFill>
            </a:ln>
            <a:effectLst>
              <a:outerShdw blurRad="76200" dir="18900000" sy="23000" kx="-1200000" algn="bl" rotWithShape="0">
                <a:prstClr val="black">
                  <a:alpha val="2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p:nvGrpSpPr>
          <p:grpSpPr>
            <a:xfrm>
              <a:off x="6203068" y="1677437"/>
              <a:ext cx="2674603" cy="461665"/>
              <a:chOff x="5604382" y="1778017"/>
              <a:chExt cx="2674603" cy="461665"/>
            </a:xfrm>
          </p:grpSpPr>
          <p:sp>
            <p:nvSpPr>
              <p:cNvPr id="67" name="矩形 66"/>
              <p:cNvSpPr/>
              <p:nvPr/>
            </p:nvSpPr>
            <p:spPr>
              <a:xfrm>
                <a:off x="7324878" y="1802198"/>
                <a:ext cx="954107" cy="400110"/>
              </a:xfrm>
              <a:prstGeom prst="rect">
                <a:avLst/>
              </a:prstGeom>
            </p:spPr>
            <p:txBody>
              <a:bodyPr wrap="none">
                <a:spAutoFit/>
              </a:bodyPr>
              <a:lstStyle/>
              <a:p>
                <a:pPr algn="ctr"/>
                <a:r>
                  <a:rPr lang="zh-CN" altLang="en-US" sz="2000" b="1" kern="0" dirty="0" smtClean="0">
                    <a:solidFill>
                      <a:schemeClr val="accent1"/>
                    </a:solidFill>
                    <a:latin typeface="微软雅黑" panose="020B0503020204020204" pitchFamily="34" charset="-122"/>
                    <a:ea typeface="微软雅黑" panose="020B0503020204020204" pitchFamily="34" charset="-122"/>
                  </a:rPr>
                  <a:t>起重机</a:t>
                </a:r>
                <a:endParaRPr lang="zh-CN" altLang="en-US" sz="2000" b="1" kern="0" dirty="0">
                  <a:solidFill>
                    <a:schemeClr val="accent1"/>
                  </a:solidFill>
                  <a:latin typeface="微软雅黑" panose="020B0503020204020204" pitchFamily="34" charset="-122"/>
                  <a:ea typeface="微软雅黑" panose="020B0503020204020204" pitchFamily="34" charset="-122"/>
                </a:endParaRPr>
              </a:p>
            </p:txBody>
          </p:sp>
          <p:sp>
            <p:nvSpPr>
              <p:cNvPr id="68" name="矩形 67"/>
              <p:cNvSpPr/>
              <p:nvPr/>
            </p:nvSpPr>
            <p:spPr>
              <a:xfrm>
                <a:off x="5604382" y="1778017"/>
                <a:ext cx="562975" cy="461665"/>
              </a:xfrm>
              <a:prstGeom prst="rect">
                <a:avLst/>
              </a:prstGeom>
            </p:spPr>
            <p:txBody>
              <a:bodyPr wrap="none">
                <a:spAutoFit/>
              </a:bodyPr>
              <a:lstStyle/>
              <a:p>
                <a:pPr algn="ctr"/>
                <a:r>
                  <a:rPr lang="en-US" altLang="zh-CN" sz="24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05</a:t>
                </a:r>
                <a:endParaRPr lang="zh-CN" altLang="en-US"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69" name="组合 68"/>
          <p:cNvGrpSpPr/>
          <p:nvPr/>
        </p:nvGrpSpPr>
        <p:grpSpPr>
          <a:xfrm>
            <a:off x="6594419" y="2687255"/>
            <a:ext cx="4120738" cy="558141"/>
            <a:chOff x="6102748" y="1607214"/>
            <a:chExt cx="4120738" cy="558141"/>
          </a:xfrm>
        </p:grpSpPr>
        <p:sp>
          <p:nvSpPr>
            <p:cNvPr id="70" name="椭圆 69"/>
            <p:cNvSpPr/>
            <p:nvPr/>
          </p:nvSpPr>
          <p:spPr>
            <a:xfrm>
              <a:off x="6222670" y="1654117"/>
              <a:ext cx="487488" cy="4874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a:off x="6102748" y="1607214"/>
              <a:ext cx="4120738" cy="558141"/>
            </a:xfrm>
            <a:prstGeom prst="roundRect">
              <a:avLst/>
            </a:prstGeom>
            <a:noFill/>
            <a:ln>
              <a:solidFill>
                <a:schemeClr val="accent1"/>
              </a:solidFill>
            </a:ln>
            <a:effectLst>
              <a:outerShdw blurRad="76200" dir="18900000" sy="23000" kx="-1200000" algn="bl" rotWithShape="0">
                <a:prstClr val="black">
                  <a:alpha val="2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p:cNvGrpSpPr/>
            <p:nvPr/>
          </p:nvGrpSpPr>
          <p:grpSpPr>
            <a:xfrm>
              <a:off x="6196801" y="1655522"/>
              <a:ext cx="2680869" cy="461665"/>
              <a:chOff x="5598115" y="1756102"/>
              <a:chExt cx="2680869" cy="461665"/>
            </a:xfrm>
          </p:grpSpPr>
          <p:sp>
            <p:nvSpPr>
              <p:cNvPr id="73" name="矩形 72"/>
              <p:cNvSpPr/>
              <p:nvPr/>
            </p:nvSpPr>
            <p:spPr>
              <a:xfrm>
                <a:off x="7324877" y="1802198"/>
                <a:ext cx="954107" cy="400110"/>
              </a:xfrm>
              <a:prstGeom prst="rect">
                <a:avLst/>
              </a:prstGeom>
            </p:spPr>
            <p:txBody>
              <a:bodyPr wrap="none">
                <a:spAutoFit/>
              </a:bodyPr>
              <a:lstStyle/>
              <a:p>
                <a:pPr algn="ctr"/>
                <a:r>
                  <a:rPr lang="zh-CN" altLang="en-US" sz="2000" b="1" kern="0" dirty="0" smtClean="0">
                    <a:solidFill>
                      <a:schemeClr val="accent1"/>
                    </a:solidFill>
                    <a:latin typeface="微软雅黑" panose="020B0503020204020204" pitchFamily="34" charset="-122"/>
                    <a:ea typeface="微软雅黑" panose="020B0503020204020204" pitchFamily="34" charset="-122"/>
                  </a:rPr>
                  <a:t>烤肉架</a:t>
                </a:r>
                <a:endParaRPr lang="zh-CN" altLang="en-US" sz="2000" b="1" kern="0" dirty="0">
                  <a:solidFill>
                    <a:schemeClr val="accent1"/>
                  </a:solidFill>
                  <a:latin typeface="微软雅黑" panose="020B0503020204020204" pitchFamily="34" charset="-122"/>
                  <a:ea typeface="微软雅黑" panose="020B0503020204020204" pitchFamily="34" charset="-122"/>
                </a:endParaRPr>
              </a:p>
            </p:txBody>
          </p:sp>
          <p:sp>
            <p:nvSpPr>
              <p:cNvPr id="74" name="矩形 73"/>
              <p:cNvSpPr/>
              <p:nvPr/>
            </p:nvSpPr>
            <p:spPr>
              <a:xfrm>
                <a:off x="5598115" y="1756102"/>
                <a:ext cx="562975" cy="461665"/>
              </a:xfrm>
              <a:prstGeom prst="rect">
                <a:avLst/>
              </a:prstGeom>
            </p:spPr>
            <p:txBody>
              <a:bodyPr wrap="none">
                <a:spAutoFit/>
              </a:bodyPr>
              <a:lstStyle/>
              <a:p>
                <a:pPr algn="ctr"/>
                <a:r>
                  <a:rPr lang="en-US" altLang="zh-CN" sz="24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06</a:t>
                </a:r>
                <a:endParaRPr lang="zh-CN" altLang="en-US"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75" name="组合 74"/>
          <p:cNvGrpSpPr/>
          <p:nvPr/>
        </p:nvGrpSpPr>
        <p:grpSpPr>
          <a:xfrm>
            <a:off x="6594419" y="3683562"/>
            <a:ext cx="4120738" cy="558141"/>
            <a:chOff x="6102748" y="1607214"/>
            <a:chExt cx="4120738" cy="558141"/>
          </a:xfrm>
        </p:grpSpPr>
        <p:sp>
          <p:nvSpPr>
            <p:cNvPr id="76" name="椭圆 75"/>
            <p:cNvSpPr/>
            <p:nvPr/>
          </p:nvSpPr>
          <p:spPr>
            <a:xfrm>
              <a:off x="6222670" y="1654117"/>
              <a:ext cx="487488" cy="4874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76"/>
            <p:cNvSpPr/>
            <p:nvPr/>
          </p:nvSpPr>
          <p:spPr>
            <a:xfrm>
              <a:off x="6102748" y="1607214"/>
              <a:ext cx="4120738" cy="558141"/>
            </a:xfrm>
            <a:prstGeom prst="roundRect">
              <a:avLst/>
            </a:prstGeom>
            <a:noFill/>
            <a:ln>
              <a:solidFill>
                <a:schemeClr val="accent1"/>
              </a:solidFill>
            </a:ln>
            <a:effectLst>
              <a:outerShdw blurRad="76200" dir="18900000" sy="23000" kx="-1200000" algn="bl" rotWithShape="0">
                <a:prstClr val="black">
                  <a:alpha val="2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6196801" y="1655522"/>
              <a:ext cx="2809110" cy="461665"/>
              <a:chOff x="5598115" y="1756102"/>
              <a:chExt cx="2809110" cy="461665"/>
            </a:xfrm>
          </p:grpSpPr>
          <p:sp>
            <p:nvSpPr>
              <p:cNvPr id="79" name="矩形 78"/>
              <p:cNvSpPr/>
              <p:nvPr/>
            </p:nvSpPr>
            <p:spPr>
              <a:xfrm>
                <a:off x="7196637" y="1802198"/>
                <a:ext cx="1210588" cy="400110"/>
              </a:xfrm>
              <a:prstGeom prst="rect">
                <a:avLst/>
              </a:prstGeom>
            </p:spPr>
            <p:txBody>
              <a:bodyPr wrap="none">
                <a:spAutoFit/>
              </a:bodyPr>
              <a:lstStyle/>
              <a:p>
                <a:pPr algn="ctr"/>
                <a:r>
                  <a:rPr lang="zh-CN" altLang="en-US" sz="2000" b="1" kern="0" dirty="0" smtClean="0">
                    <a:solidFill>
                      <a:schemeClr val="accent1"/>
                    </a:solidFill>
                    <a:latin typeface="微软雅黑" panose="020B0503020204020204" pitchFamily="34" charset="-122"/>
                    <a:ea typeface="微软雅黑" panose="020B0503020204020204" pitchFamily="34" charset="-122"/>
                  </a:rPr>
                  <a:t>手摇风扇</a:t>
                </a:r>
                <a:endParaRPr lang="zh-CN" altLang="en-US" sz="2000" b="1" kern="0" dirty="0">
                  <a:solidFill>
                    <a:schemeClr val="accent1"/>
                  </a:solidFill>
                  <a:latin typeface="微软雅黑" panose="020B0503020204020204" pitchFamily="34" charset="-122"/>
                  <a:ea typeface="微软雅黑" panose="020B0503020204020204" pitchFamily="34" charset="-122"/>
                </a:endParaRPr>
              </a:p>
            </p:txBody>
          </p:sp>
          <p:sp>
            <p:nvSpPr>
              <p:cNvPr id="80" name="矩形 79"/>
              <p:cNvSpPr/>
              <p:nvPr/>
            </p:nvSpPr>
            <p:spPr>
              <a:xfrm>
                <a:off x="5598115" y="1756102"/>
                <a:ext cx="562975" cy="461665"/>
              </a:xfrm>
              <a:prstGeom prst="rect">
                <a:avLst/>
              </a:prstGeom>
            </p:spPr>
            <p:txBody>
              <a:bodyPr wrap="none">
                <a:spAutoFit/>
              </a:bodyPr>
              <a:lstStyle/>
              <a:p>
                <a:pPr algn="ctr"/>
                <a:r>
                  <a:rPr lang="en-US" altLang="zh-CN" sz="24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07</a:t>
                </a:r>
                <a:endParaRPr lang="zh-CN" altLang="en-US"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81" name="组合 80"/>
          <p:cNvGrpSpPr/>
          <p:nvPr/>
        </p:nvGrpSpPr>
        <p:grpSpPr>
          <a:xfrm>
            <a:off x="6594419" y="4757075"/>
            <a:ext cx="4120738" cy="558141"/>
            <a:chOff x="6102748" y="1607214"/>
            <a:chExt cx="4120738" cy="558141"/>
          </a:xfrm>
        </p:grpSpPr>
        <p:sp>
          <p:nvSpPr>
            <p:cNvPr id="82" name="椭圆 81"/>
            <p:cNvSpPr/>
            <p:nvPr/>
          </p:nvSpPr>
          <p:spPr>
            <a:xfrm>
              <a:off x="6222670" y="1654117"/>
              <a:ext cx="487488" cy="4874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圆角矩形 82"/>
            <p:cNvSpPr/>
            <p:nvPr/>
          </p:nvSpPr>
          <p:spPr>
            <a:xfrm>
              <a:off x="6102748" y="1607214"/>
              <a:ext cx="4120738" cy="558141"/>
            </a:xfrm>
            <a:prstGeom prst="roundRect">
              <a:avLst/>
            </a:prstGeom>
            <a:noFill/>
            <a:ln>
              <a:solidFill>
                <a:schemeClr val="accent1"/>
              </a:solidFill>
            </a:ln>
            <a:effectLst>
              <a:outerShdw blurRad="76200" dir="18900000" sy="23000" kx="-1200000" algn="bl" rotWithShape="0">
                <a:prstClr val="black">
                  <a:alpha val="2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nvGrpSpPr>
          <p:grpSpPr>
            <a:xfrm>
              <a:off x="6196801" y="1655522"/>
              <a:ext cx="2680866" cy="461665"/>
              <a:chOff x="5598115" y="1756102"/>
              <a:chExt cx="2680866" cy="461665"/>
            </a:xfrm>
          </p:grpSpPr>
          <p:sp>
            <p:nvSpPr>
              <p:cNvPr id="85" name="矩形 84"/>
              <p:cNvSpPr/>
              <p:nvPr/>
            </p:nvSpPr>
            <p:spPr>
              <a:xfrm>
                <a:off x="7324874" y="1802198"/>
                <a:ext cx="954107" cy="400110"/>
              </a:xfrm>
              <a:prstGeom prst="rect">
                <a:avLst/>
              </a:prstGeom>
            </p:spPr>
            <p:txBody>
              <a:bodyPr wrap="none">
                <a:spAutoFit/>
              </a:bodyPr>
              <a:lstStyle/>
              <a:p>
                <a:pPr algn="ctr"/>
                <a:r>
                  <a:rPr lang="zh-CN" altLang="en-US" sz="2000" b="1" kern="0" dirty="0">
                    <a:solidFill>
                      <a:schemeClr val="accent1"/>
                    </a:solidFill>
                    <a:latin typeface="微软雅黑" panose="020B0503020204020204" pitchFamily="34" charset="-122"/>
                    <a:ea typeface="微软雅黑" panose="020B0503020204020204" pitchFamily="34" charset="-122"/>
                  </a:rPr>
                  <a:t>履带车</a:t>
                </a:r>
              </a:p>
            </p:txBody>
          </p:sp>
          <p:sp>
            <p:nvSpPr>
              <p:cNvPr id="86" name="矩形 85"/>
              <p:cNvSpPr/>
              <p:nvPr/>
            </p:nvSpPr>
            <p:spPr>
              <a:xfrm>
                <a:off x="5598115" y="1756102"/>
                <a:ext cx="562975" cy="461665"/>
              </a:xfrm>
              <a:prstGeom prst="rect">
                <a:avLst/>
              </a:prstGeom>
            </p:spPr>
            <p:txBody>
              <a:bodyPr wrap="none">
                <a:spAutoFit/>
              </a:bodyPr>
              <a:lstStyle/>
              <a:p>
                <a:pPr algn="ctr"/>
                <a:r>
                  <a:rPr lang="en-US" altLang="zh-CN" sz="24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08</a:t>
                </a:r>
                <a:endParaRPr lang="zh-CN" altLang="en-US" sz="24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sp>
        <p:nvSpPr>
          <p:cNvPr id="2" name="文本框 1"/>
          <p:cNvSpPr txBox="1"/>
          <p:nvPr/>
        </p:nvSpPr>
        <p:spPr>
          <a:xfrm>
            <a:off x="444757" y="127000"/>
            <a:ext cx="2685952" cy="1323439"/>
          </a:xfrm>
          <a:prstGeom prst="rect">
            <a:avLst/>
          </a:prstGeom>
          <a:noFill/>
        </p:spPr>
        <p:txBody>
          <a:bodyPr wrap="square" rtlCol="0">
            <a:spAutoFit/>
          </a:bodyPr>
          <a:lstStyle/>
          <a:p>
            <a:r>
              <a:rPr lang="zh-CN" altLang="en-US" sz="8000" dirty="0"/>
              <a:t>目录</a:t>
            </a:r>
          </a:p>
        </p:txBody>
      </p:sp>
      <p:sp>
        <p:nvSpPr>
          <p:cNvPr id="3" name="页脚占位符 2"/>
          <p:cNvSpPr>
            <a:spLocks noGrp="1"/>
          </p:cNvSpPr>
          <p:nvPr>
            <p:ph type="ftr" sz="quarter" idx="11"/>
          </p:nvPr>
        </p:nvSpPr>
        <p:spPr/>
        <p:txBody>
          <a:bodyPr/>
          <a:lstStyle/>
          <a:p>
            <a:r>
              <a:rPr lang="zh-CN" altLang="en-US" smtClean="0"/>
              <a:t>创客教育普惠行动</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6206"/>
    </mc:Choice>
    <mc:Fallback xmlns="">
      <p:transition spd="slow" advTm="6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 decel="100000"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750" fill="hold"/>
                                        <p:tgtEl>
                                          <p:spTgt spid="39"/>
                                        </p:tgtEl>
                                        <p:attrNameLst>
                                          <p:attrName>ppt_x</p:attrName>
                                        </p:attrNameLst>
                                      </p:cBhvr>
                                      <p:tavLst>
                                        <p:tav tm="0">
                                          <p:val>
                                            <p:strVal val="#ppt_x"/>
                                          </p:val>
                                        </p:tav>
                                        <p:tav tm="100000">
                                          <p:val>
                                            <p:strVal val="#ppt_x"/>
                                          </p:val>
                                        </p:tav>
                                      </p:tavLst>
                                    </p:anim>
                                    <p:anim calcmode="lin" valueType="num">
                                      <p:cBhvr additive="base">
                                        <p:cTn id="14" dur="750" fill="hold"/>
                                        <p:tgtEl>
                                          <p:spTgt spid="39"/>
                                        </p:tgtEl>
                                        <p:attrNameLst>
                                          <p:attrName>ppt_y</p:attrName>
                                        </p:attrNameLst>
                                      </p:cBhvr>
                                      <p:tavLst>
                                        <p:tav tm="0">
                                          <p:val>
                                            <p:strVal val="0-#ppt_h/2"/>
                                          </p:val>
                                        </p:tav>
                                        <p:tav tm="100000">
                                          <p:val>
                                            <p:strVal val="#ppt_y"/>
                                          </p:val>
                                        </p:tav>
                                      </p:tavLst>
                                    </p:anim>
                                  </p:childTnLst>
                                </p:cTn>
                              </p:par>
                            </p:childTnLst>
                          </p:cTn>
                        </p:par>
                        <p:par>
                          <p:cTn id="15" fill="hold">
                            <p:stCondLst>
                              <p:cond delay="1750"/>
                            </p:stCondLst>
                            <p:childTnLst>
                              <p:par>
                                <p:cTn id="16" presetID="2" presetClass="entr" presetSubtype="1" decel="10000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750" fill="hold"/>
                                        <p:tgtEl>
                                          <p:spTgt spid="45"/>
                                        </p:tgtEl>
                                        <p:attrNameLst>
                                          <p:attrName>ppt_x</p:attrName>
                                        </p:attrNameLst>
                                      </p:cBhvr>
                                      <p:tavLst>
                                        <p:tav tm="0">
                                          <p:val>
                                            <p:strVal val="#ppt_x"/>
                                          </p:val>
                                        </p:tav>
                                        <p:tav tm="100000">
                                          <p:val>
                                            <p:strVal val="#ppt_x"/>
                                          </p:val>
                                        </p:tav>
                                      </p:tavLst>
                                    </p:anim>
                                    <p:anim calcmode="lin" valueType="num">
                                      <p:cBhvr additive="base">
                                        <p:cTn id="19" dur="750" fill="hold"/>
                                        <p:tgtEl>
                                          <p:spTgt spid="45"/>
                                        </p:tgtEl>
                                        <p:attrNameLst>
                                          <p:attrName>ppt_y</p:attrName>
                                        </p:attrNameLst>
                                      </p:cBhvr>
                                      <p:tavLst>
                                        <p:tav tm="0">
                                          <p:val>
                                            <p:strVal val="0-#ppt_h/2"/>
                                          </p:val>
                                        </p:tav>
                                        <p:tav tm="100000">
                                          <p:val>
                                            <p:strVal val="#ppt_y"/>
                                          </p:val>
                                        </p:tav>
                                      </p:tavLst>
                                    </p:anim>
                                  </p:childTnLst>
                                </p:cTn>
                              </p:par>
                            </p:childTnLst>
                          </p:cTn>
                        </p:par>
                        <p:par>
                          <p:cTn id="20" fill="hold">
                            <p:stCondLst>
                              <p:cond delay="2500"/>
                            </p:stCondLst>
                            <p:childTnLst>
                              <p:par>
                                <p:cTn id="21" presetID="2" presetClass="entr" presetSubtype="1" decel="10000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750" fill="hold"/>
                                        <p:tgtEl>
                                          <p:spTgt spid="51"/>
                                        </p:tgtEl>
                                        <p:attrNameLst>
                                          <p:attrName>ppt_x</p:attrName>
                                        </p:attrNameLst>
                                      </p:cBhvr>
                                      <p:tavLst>
                                        <p:tav tm="0">
                                          <p:val>
                                            <p:strVal val="#ppt_x"/>
                                          </p:val>
                                        </p:tav>
                                        <p:tav tm="100000">
                                          <p:val>
                                            <p:strVal val="#ppt_x"/>
                                          </p:val>
                                        </p:tav>
                                      </p:tavLst>
                                    </p:anim>
                                    <p:anim calcmode="lin" valueType="num">
                                      <p:cBhvr additive="base">
                                        <p:cTn id="24" dur="750" fill="hold"/>
                                        <p:tgtEl>
                                          <p:spTgt spid="51"/>
                                        </p:tgtEl>
                                        <p:attrNameLst>
                                          <p:attrName>ppt_y</p:attrName>
                                        </p:attrNameLst>
                                      </p:cBhvr>
                                      <p:tavLst>
                                        <p:tav tm="0">
                                          <p:val>
                                            <p:strVal val="0-#ppt_h/2"/>
                                          </p:val>
                                        </p:tav>
                                        <p:tav tm="100000">
                                          <p:val>
                                            <p:strVal val="#ppt_y"/>
                                          </p:val>
                                        </p:tav>
                                      </p:tavLst>
                                    </p:anim>
                                  </p:childTnLst>
                                </p:cTn>
                              </p:par>
                            </p:childTnLst>
                          </p:cTn>
                        </p:par>
                        <p:par>
                          <p:cTn id="25" fill="hold">
                            <p:stCondLst>
                              <p:cond delay="3250"/>
                            </p:stCondLst>
                            <p:childTnLst>
                              <p:par>
                                <p:cTn id="26" presetID="2" presetClass="entr" presetSubtype="1" decel="100000"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 calcmode="lin" valueType="num">
                                      <p:cBhvr additive="base">
                                        <p:cTn id="28" dur="750" fill="hold"/>
                                        <p:tgtEl>
                                          <p:spTgt spid="57"/>
                                        </p:tgtEl>
                                        <p:attrNameLst>
                                          <p:attrName>ppt_x</p:attrName>
                                        </p:attrNameLst>
                                      </p:cBhvr>
                                      <p:tavLst>
                                        <p:tav tm="0">
                                          <p:val>
                                            <p:strVal val="#ppt_x"/>
                                          </p:val>
                                        </p:tav>
                                        <p:tav tm="100000">
                                          <p:val>
                                            <p:strVal val="#ppt_x"/>
                                          </p:val>
                                        </p:tav>
                                      </p:tavLst>
                                    </p:anim>
                                    <p:anim calcmode="lin" valueType="num">
                                      <p:cBhvr additive="base">
                                        <p:cTn id="29" dur="750" fill="hold"/>
                                        <p:tgtEl>
                                          <p:spTgt spid="57"/>
                                        </p:tgtEl>
                                        <p:attrNameLst>
                                          <p:attrName>ppt_y</p:attrName>
                                        </p:attrNameLst>
                                      </p:cBhvr>
                                      <p:tavLst>
                                        <p:tav tm="0">
                                          <p:val>
                                            <p:strVal val="0-#ppt_h/2"/>
                                          </p:val>
                                        </p:tav>
                                        <p:tav tm="100000">
                                          <p:val>
                                            <p:strVal val="#ppt_y"/>
                                          </p:val>
                                        </p:tav>
                                      </p:tavLst>
                                    </p:anim>
                                  </p:childTnLst>
                                </p:cTn>
                              </p:par>
                            </p:childTnLst>
                          </p:cTn>
                        </p:par>
                        <p:par>
                          <p:cTn id="30" fill="hold">
                            <p:stCondLst>
                              <p:cond delay="4000"/>
                            </p:stCondLst>
                            <p:childTnLst>
                              <p:par>
                                <p:cTn id="31" presetID="2" presetClass="entr" presetSubtype="1" decel="100000" fill="hold" nodeType="afterEffect">
                                  <p:stCondLst>
                                    <p:cond delay="0"/>
                                  </p:stCondLst>
                                  <p:childTnLst>
                                    <p:set>
                                      <p:cBhvr>
                                        <p:cTn id="32" dur="1" fill="hold">
                                          <p:stCondLst>
                                            <p:cond delay="0"/>
                                          </p:stCondLst>
                                        </p:cTn>
                                        <p:tgtEl>
                                          <p:spTgt spid="63"/>
                                        </p:tgtEl>
                                        <p:attrNameLst>
                                          <p:attrName>style.visibility</p:attrName>
                                        </p:attrNameLst>
                                      </p:cBhvr>
                                      <p:to>
                                        <p:strVal val="visible"/>
                                      </p:to>
                                    </p:set>
                                    <p:anim calcmode="lin" valueType="num">
                                      <p:cBhvr additive="base">
                                        <p:cTn id="33" dur="750" fill="hold"/>
                                        <p:tgtEl>
                                          <p:spTgt spid="63"/>
                                        </p:tgtEl>
                                        <p:attrNameLst>
                                          <p:attrName>ppt_x</p:attrName>
                                        </p:attrNameLst>
                                      </p:cBhvr>
                                      <p:tavLst>
                                        <p:tav tm="0">
                                          <p:val>
                                            <p:strVal val="#ppt_x"/>
                                          </p:val>
                                        </p:tav>
                                        <p:tav tm="100000">
                                          <p:val>
                                            <p:strVal val="#ppt_x"/>
                                          </p:val>
                                        </p:tav>
                                      </p:tavLst>
                                    </p:anim>
                                    <p:anim calcmode="lin" valueType="num">
                                      <p:cBhvr additive="base">
                                        <p:cTn id="34" dur="750" fill="hold"/>
                                        <p:tgtEl>
                                          <p:spTgt spid="63"/>
                                        </p:tgtEl>
                                        <p:attrNameLst>
                                          <p:attrName>ppt_y</p:attrName>
                                        </p:attrNameLst>
                                      </p:cBhvr>
                                      <p:tavLst>
                                        <p:tav tm="0">
                                          <p:val>
                                            <p:strVal val="0-#ppt_h/2"/>
                                          </p:val>
                                        </p:tav>
                                        <p:tav tm="100000">
                                          <p:val>
                                            <p:strVal val="#ppt_y"/>
                                          </p:val>
                                        </p:tav>
                                      </p:tavLst>
                                    </p:anim>
                                  </p:childTnLst>
                                </p:cTn>
                              </p:par>
                            </p:childTnLst>
                          </p:cTn>
                        </p:par>
                        <p:par>
                          <p:cTn id="35" fill="hold">
                            <p:stCondLst>
                              <p:cond delay="4750"/>
                            </p:stCondLst>
                            <p:childTnLst>
                              <p:par>
                                <p:cTn id="36" presetID="2" presetClass="entr" presetSubtype="1" decel="100000" fill="hold" nodeType="afterEffect">
                                  <p:stCondLst>
                                    <p:cond delay="0"/>
                                  </p:stCondLst>
                                  <p:childTnLst>
                                    <p:set>
                                      <p:cBhvr>
                                        <p:cTn id="37" dur="1" fill="hold">
                                          <p:stCondLst>
                                            <p:cond delay="0"/>
                                          </p:stCondLst>
                                        </p:cTn>
                                        <p:tgtEl>
                                          <p:spTgt spid="69"/>
                                        </p:tgtEl>
                                        <p:attrNameLst>
                                          <p:attrName>style.visibility</p:attrName>
                                        </p:attrNameLst>
                                      </p:cBhvr>
                                      <p:to>
                                        <p:strVal val="visible"/>
                                      </p:to>
                                    </p:set>
                                    <p:anim calcmode="lin" valueType="num">
                                      <p:cBhvr additive="base">
                                        <p:cTn id="38" dur="750" fill="hold"/>
                                        <p:tgtEl>
                                          <p:spTgt spid="69"/>
                                        </p:tgtEl>
                                        <p:attrNameLst>
                                          <p:attrName>ppt_x</p:attrName>
                                        </p:attrNameLst>
                                      </p:cBhvr>
                                      <p:tavLst>
                                        <p:tav tm="0">
                                          <p:val>
                                            <p:strVal val="#ppt_x"/>
                                          </p:val>
                                        </p:tav>
                                        <p:tav tm="100000">
                                          <p:val>
                                            <p:strVal val="#ppt_x"/>
                                          </p:val>
                                        </p:tav>
                                      </p:tavLst>
                                    </p:anim>
                                    <p:anim calcmode="lin" valueType="num">
                                      <p:cBhvr additive="base">
                                        <p:cTn id="39" dur="750" fill="hold"/>
                                        <p:tgtEl>
                                          <p:spTgt spid="69"/>
                                        </p:tgtEl>
                                        <p:attrNameLst>
                                          <p:attrName>ppt_y</p:attrName>
                                        </p:attrNameLst>
                                      </p:cBhvr>
                                      <p:tavLst>
                                        <p:tav tm="0">
                                          <p:val>
                                            <p:strVal val="0-#ppt_h/2"/>
                                          </p:val>
                                        </p:tav>
                                        <p:tav tm="100000">
                                          <p:val>
                                            <p:strVal val="#ppt_y"/>
                                          </p:val>
                                        </p:tav>
                                      </p:tavLst>
                                    </p:anim>
                                  </p:childTnLst>
                                </p:cTn>
                              </p:par>
                            </p:childTnLst>
                          </p:cTn>
                        </p:par>
                        <p:par>
                          <p:cTn id="40" fill="hold">
                            <p:stCondLst>
                              <p:cond delay="5500"/>
                            </p:stCondLst>
                            <p:childTnLst>
                              <p:par>
                                <p:cTn id="41" presetID="2" presetClass="entr" presetSubtype="1" decel="100000" fill="hold" nodeType="afterEffect">
                                  <p:stCondLst>
                                    <p:cond delay="0"/>
                                  </p:stCondLst>
                                  <p:childTnLst>
                                    <p:set>
                                      <p:cBhvr>
                                        <p:cTn id="42" dur="1" fill="hold">
                                          <p:stCondLst>
                                            <p:cond delay="0"/>
                                          </p:stCondLst>
                                        </p:cTn>
                                        <p:tgtEl>
                                          <p:spTgt spid="75"/>
                                        </p:tgtEl>
                                        <p:attrNameLst>
                                          <p:attrName>style.visibility</p:attrName>
                                        </p:attrNameLst>
                                      </p:cBhvr>
                                      <p:to>
                                        <p:strVal val="visible"/>
                                      </p:to>
                                    </p:set>
                                    <p:anim calcmode="lin" valueType="num">
                                      <p:cBhvr additive="base">
                                        <p:cTn id="43" dur="750" fill="hold"/>
                                        <p:tgtEl>
                                          <p:spTgt spid="75"/>
                                        </p:tgtEl>
                                        <p:attrNameLst>
                                          <p:attrName>ppt_x</p:attrName>
                                        </p:attrNameLst>
                                      </p:cBhvr>
                                      <p:tavLst>
                                        <p:tav tm="0">
                                          <p:val>
                                            <p:strVal val="#ppt_x"/>
                                          </p:val>
                                        </p:tav>
                                        <p:tav tm="100000">
                                          <p:val>
                                            <p:strVal val="#ppt_x"/>
                                          </p:val>
                                        </p:tav>
                                      </p:tavLst>
                                    </p:anim>
                                    <p:anim calcmode="lin" valueType="num">
                                      <p:cBhvr additive="base">
                                        <p:cTn id="44" dur="750" fill="hold"/>
                                        <p:tgtEl>
                                          <p:spTgt spid="75"/>
                                        </p:tgtEl>
                                        <p:attrNameLst>
                                          <p:attrName>ppt_y</p:attrName>
                                        </p:attrNameLst>
                                      </p:cBhvr>
                                      <p:tavLst>
                                        <p:tav tm="0">
                                          <p:val>
                                            <p:strVal val="0-#ppt_h/2"/>
                                          </p:val>
                                        </p:tav>
                                        <p:tav tm="100000">
                                          <p:val>
                                            <p:strVal val="#ppt_y"/>
                                          </p:val>
                                        </p:tav>
                                      </p:tavLst>
                                    </p:anim>
                                  </p:childTnLst>
                                </p:cTn>
                              </p:par>
                            </p:childTnLst>
                          </p:cTn>
                        </p:par>
                        <p:par>
                          <p:cTn id="45" fill="hold">
                            <p:stCondLst>
                              <p:cond delay="6250"/>
                            </p:stCondLst>
                            <p:childTnLst>
                              <p:par>
                                <p:cTn id="46" presetID="2" presetClass="entr" presetSubtype="1" decel="100000" fill="hold" nodeType="afterEffect">
                                  <p:stCondLst>
                                    <p:cond delay="0"/>
                                  </p:stCondLst>
                                  <p:childTnLst>
                                    <p:set>
                                      <p:cBhvr>
                                        <p:cTn id="47" dur="1" fill="hold">
                                          <p:stCondLst>
                                            <p:cond delay="0"/>
                                          </p:stCondLst>
                                        </p:cTn>
                                        <p:tgtEl>
                                          <p:spTgt spid="81"/>
                                        </p:tgtEl>
                                        <p:attrNameLst>
                                          <p:attrName>style.visibility</p:attrName>
                                        </p:attrNameLst>
                                      </p:cBhvr>
                                      <p:to>
                                        <p:strVal val="visible"/>
                                      </p:to>
                                    </p:set>
                                    <p:anim calcmode="lin" valueType="num">
                                      <p:cBhvr additive="base">
                                        <p:cTn id="48" dur="750" fill="hold"/>
                                        <p:tgtEl>
                                          <p:spTgt spid="81"/>
                                        </p:tgtEl>
                                        <p:attrNameLst>
                                          <p:attrName>ppt_x</p:attrName>
                                        </p:attrNameLst>
                                      </p:cBhvr>
                                      <p:tavLst>
                                        <p:tav tm="0">
                                          <p:val>
                                            <p:strVal val="#ppt_x"/>
                                          </p:val>
                                        </p:tav>
                                        <p:tav tm="100000">
                                          <p:val>
                                            <p:strVal val="#ppt_x"/>
                                          </p:val>
                                        </p:tav>
                                      </p:tavLst>
                                    </p:anim>
                                    <p:anim calcmode="lin" valueType="num">
                                      <p:cBhvr additive="base">
                                        <p:cTn id="49" dur="750" fill="hold"/>
                                        <p:tgtEl>
                                          <p:spTgt spid="8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7268" y="283668"/>
            <a:ext cx="963751" cy="553691"/>
          </a:xfrm>
          <a:prstGeom prst="rect">
            <a:avLst/>
          </a:prstGeom>
          <a:noFill/>
        </p:spPr>
        <p:txBody>
          <a:bodyPr wrap="none" lIns="121615" tIns="60808" rIns="121615" bIns="60808" rtlCol="0">
            <a:spAutoFit/>
          </a:bodyPr>
          <a:lstStyle/>
          <a:p>
            <a:pPr fontAlgn="base">
              <a:spcBef>
                <a:spcPct val="0"/>
              </a:spcBef>
              <a:spcAft>
                <a:spcPct val="0"/>
              </a:spcAft>
              <a:buFont typeface="Arial" panose="020B0604020202020204" pitchFamily="34" charset="0"/>
              <a:buNone/>
            </a:pPr>
            <a:r>
              <a:rPr lang="zh-CN" altLang="en-US" sz="2800" dirty="0" smtClean="0">
                <a:solidFill>
                  <a:srgbClr val="333333"/>
                </a:solidFill>
                <a:latin typeface="微软雅黑" panose="020B0503020204020204" pitchFamily="34" charset="-122"/>
                <a:ea typeface="微软雅黑" panose="020B0503020204020204" pitchFamily="34" charset="-122"/>
              </a:rPr>
              <a:t>秋千</a:t>
            </a:r>
            <a:endParaRPr lang="zh-CN" altLang="en-US" sz="2800" dirty="0">
              <a:solidFill>
                <a:srgbClr val="333333"/>
              </a:solidFill>
              <a:latin typeface="微软雅黑" panose="020B0503020204020204" pitchFamily="34" charset="-122"/>
              <a:ea typeface="微软雅黑" panose="020B0503020204020204" pitchFamily="34" charset="-122"/>
            </a:endParaRPr>
          </a:p>
        </p:txBody>
      </p:sp>
      <p:sp>
        <p:nvSpPr>
          <p:cNvPr id="3" name="Freeform 5"/>
          <p:cNvSpPr>
            <a:spLocks noEditPoints="1"/>
          </p:cNvSpPr>
          <p:nvPr/>
        </p:nvSpPr>
        <p:spPr bwMode="auto">
          <a:xfrm>
            <a:off x="336449" y="267685"/>
            <a:ext cx="572961" cy="571357"/>
          </a:xfrm>
          <a:custGeom>
            <a:avLst/>
            <a:gdLst>
              <a:gd name="T0" fmla="*/ 517 w 1374"/>
              <a:gd name="T1" fmla="*/ 1009 h 1374"/>
              <a:gd name="T2" fmla="*/ 901 w 1374"/>
              <a:gd name="T3" fmla="*/ 1009 h 1374"/>
              <a:gd name="T4" fmla="*/ 940 w 1374"/>
              <a:gd name="T5" fmla="*/ 1047 h 1374"/>
              <a:gd name="T6" fmla="*/ 901 w 1374"/>
              <a:gd name="T7" fmla="*/ 1085 h 1374"/>
              <a:gd name="T8" fmla="*/ 517 w 1374"/>
              <a:gd name="T9" fmla="*/ 1085 h 1374"/>
              <a:gd name="T10" fmla="*/ 479 w 1374"/>
              <a:gd name="T11" fmla="*/ 1047 h 1374"/>
              <a:gd name="T12" fmla="*/ 517 w 1374"/>
              <a:gd name="T13" fmla="*/ 1009 h 1374"/>
              <a:gd name="T14" fmla="*/ 500 w 1374"/>
              <a:gd name="T15" fmla="*/ 844 h 1374"/>
              <a:gd name="T16" fmla="*/ 730 w 1374"/>
              <a:gd name="T17" fmla="*/ 465 h 1374"/>
              <a:gd name="T18" fmla="*/ 836 w 1374"/>
              <a:gd name="T19" fmla="*/ 529 h 1374"/>
              <a:gd name="T20" fmla="*/ 606 w 1374"/>
              <a:gd name="T21" fmla="*/ 908 h 1374"/>
              <a:gd name="T22" fmla="*/ 500 w 1374"/>
              <a:gd name="T23" fmla="*/ 844 h 1374"/>
              <a:gd name="T24" fmla="*/ 352 w 1374"/>
              <a:gd name="T25" fmla="*/ 754 h 1374"/>
              <a:gd name="T26" fmla="*/ 582 w 1374"/>
              <a:gd name="T27" fmla="*/ 375 h 1374"/>
              <a:gd name="T28" fmla="*/ 688 w 1374"/>
              <a:gd name="T29" fmla="*/ 439 h 1374"/>
              <a:gd name="T30" fmla="*/ 458 w 1374"/>
              <a:gd name="T31" fmla="*/ 818 h 1374"/>
              <a:gd name="T32" fmla="*/ 352 w 1374"/>
              <a:gd name="T33" fmla="*/ 754 h 1374"/>
              <a:gd name="T34" fmla="*/ 326 w 1374"/>
              <a:gd name="T35" fmla="*/ 1027 h 1374"/>
              <a:gd name="T36" fmla="*/ 349 w 1374"/>
              <a:gd name="T37" fmla="*/ 826 h 1374"/>
              <a:gd name="T38" fmla="*/ 542 w 1374"/>
              <a:gd name="T39" fmla="*/ 943 h 1374"/>
              <a:gd name="T40" fmla="*/ 376 w 1374"/>
              <a:gd name="T41" fmla="*/ 1057 h 1374"/>
              <a:gd name="T42" fmla="*/ 326 w 1374"/>
              <a:gd name="T43" fmla="*/ 1027 h 1374"/>
              <a:gd name="T44" fmla="*/ 640 w 1374"/>
              <a:gd name="T45" fmla="*/ 279 h 1374"/>
              <a:gd name="T46" fmla="*/ 894 w 1374"/>
              <a:gd name="T47" fmla="*/ 433 h 1374"/>
              <a:gd name="T48" fmla="*/ 844 w 1374"/>
              <a:gd name="T49" fmla="*/ 515 h 1374"/>
              <a:gd name="T50" fmla="*/ 589 w 1374"/>
              <a:gd name="T51" fmla="*/ 360 h 1374"/>
              <a:gd name="T52" fmla="*/ 640 w 1374"/>
              <a:gd name="T53" fmla="*/ 279 h 1374"/>
              <a:gd name="T54" fmla="*/ 677 w 1374"/>
              <a:gd name="T55" fmla="*/ 217 h 1374"/>
              <a:gd name="T56" fmla="*/ 770 w 1374"/>
              <a:gd name="T57" fmla="*/ 194 h 1374"/>
              <a:gd name="T58" fmla="*/ 909 w 1374"/>
              <a:gd name="T59" fmla="*/ 279 h 1374"/>
              <a:gd name="T60" fmla="*/ 932 w 1374"/>
              <a:gd name="T61" fmla="*/ 371 h 1374"/>
              <a:gd name="T62" fmla="*/ 903 w 1374"/>
              <a:gd name="T63" fmla="*/ 418 h 1374"/>
              <a:gd name="T64" fmla="*/ 649 w 1374"/>
              <a:gd name="T65" fmla="*/ 264 h 1374"/>
              <a:gd name="T66" fmla="*/ 677 w 1374"/>
              <a:gd name="T67" fmla="*/ 217 h 1374"/>
              <a:gd name="T68" fmla="*/ 687 w 1374"/>
              <a:gd name="T69" fmla="*/ 0 h 1374"/>
              <a:gd name="T70" fmla="*/ 1374 w 1374"/>
              <a:gd name="T71" fmla="*/ 687 h 1374"/>
              <a:gd name="T72" fmla="*/ 687 w 1374"/>
              <a:gd name="T73" fmla="*/ 1374 h 1374"/>
              <a:gd name="T74" fmla="*/ 0 w 1374"/>
              <a:gd name="T75" fmla="*/ 687 h 1374"/>
              <a:gd name="T76" fmla="*/ 687 w 1374"/>
              <a:gd name="T77" fmla="*/ 0 h 1374"/>
              <a:gd name="T78" fmla="*/ 687 w 1374"/>
              <a:gd name="T79" fmla="*/ 131 h 1374"/>
              <a:gd name="T80" fmla="*/ 1244 w 1374"/>
              <a:gd name="T81" fmla="*/ 687 h 1374"/>
              <a:gd name="T82" fmla="*/ 687 w 1374"/>
              <a:gd name="T83" fmla="*/ 1244 h 1374"/>
              <a:gd name="T84" fmla="*/ 131 w 1374"/>
              <a:gd name="T85" fmla="*/ 687 h 1374"/>
              <a:gd name="T86" fmla="*/ 687 w 1374"/>
              <a:gd name="T87" fmla="*/ 131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rgbClr val="024C89"/>
          </a:solidFill>
          <a:ln>
            <a:noFill/>
          </a:ln>
        </p:spPr>
        <p:txBody>
          <a:bodyPr vert="horz" wrap="square" lIns="121615" tIns="60808" rIns="121615" bIns="60808" numCol="1" anchor="t" anchorCtr="0" compatLnSpc="1"/>
          <a:lstStyle/>
          <a:p>
            <a:pPr defTabSz="1216025" fontAlgn="base">
              <a:spcBef>
                <a:spcPct val="0"/>
              </a:spcBef>
              <a:spcAft>
                <a:spcPct val="0"/>
              </a:spcAft>
              <a:defRPr/>
            </a:pPr>
            <a:endParaRPr lang="zh-CN" altLang="en-US" sz="2400" kern="0">
              <a:solidFill>
                <a:srgbClr val="024C89"/>
              </a:solidFill>
              <a:latin typeface="Arial" panose="020B0604020202020204" pitchFamily="34" charset="0"/>
            </a:endParaRPr>
          </a:p>
        </p:txBody>
      </p:sp>
      <p:grpSp>
        <p:nvGrpSpPr>
          <p:cNvPr id="55" name="组合 54"/>
          <p:cNvGrpSpPr/>
          <p:nvPr/>
        </p:nvGrpSpPr>
        <p:grpSpPr>
          <a:xfrm>
            <a:off x="6794900" y="4095723"/>
            <a:ext cx="1703404" cy="299972"/>
            <a:chOff x="5030153" y="1538377"/>
            <a:chExt cx="1277719" cy="224927"/>
          </a:xfrm>
        </p:grpSpPr>
        <p:sp>
          <p:nvSpPr>
            <p:cNvPr id="57" name="矩形 56"/>
            <p:cNvSpPr>
              <a:spLocks noChangeArrowheads="1"/>
            </p:cNvSpPr>
            <p:nvPr/>
          </p:nvSpPr>
          <p:spPr bwMode="auto">
            <a:xfrm>
              <a:off x="5030153" y="1538377"/>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a:solidFill>
                    <a:schemeClr val="bg1"/>
                  </a:solidFill>
                  <a:latin typeface="微软雅黑" panose="020B0503020204020204" pitchFamily="34" charset="-122"/>
                  <a:ea typeface="微软雅黑" panose="020B0503020204020204" pitchFamily="34" charset="-122"/>
                </a:rPr>
                <a:t>知识</a:t>
              </a:r>
              <a:r>
                <a:rPr lang="zh-CN" altLang="en-US" sz="1900" b="1" cap="all" dirty="0" smtClean="0">
                  <a:solidFill>
                    <a:schemeClr val="bg1"/>
                  </a:solidFill>
                  <a:latin typeface="微软雅黑" panose="020B0503020204020204" pitchFamily="34" charset="-122"/>
                  <a:ea typeface="微软雅黑" panose="020B0503020204020204" pitchFamily="34" charset="-122"/>
                </a:rPr>
                <a:t>点</a:t>
              </a:r>
              <a:endParaRPr lang="en-US" altLang="zh-CN" sz="1900" b="1" cap="all" dirty="0">
                <a:solidFill>
                  <a:schemeClr val="bg1"/>
                </a:solidFill>
                <a:latin typeface="微软雅黑" panose="020B0503020204020204" pitchFamily="34" charset="-122"/>
                <a:ea typeface="微软雅黑" panose="020B0503020204020204" pitchFamily="34" charset="-122"/>
              </a:endParaRPr>
            </a:p>
          </p:txBody>
        </p:sp>
        <p:sp>
          <p:nvSpPr>
            <p:cNvPr id="58" name="任意多边形 57"/>
            <p:cNvSpPr/>
            <p:nvPr/>
          </p:nvSpPr>
          <p:spPr>
            <a:xfrm rot="13500000" flipH="1">
              <a:off x="6182203" y="1588006"/>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737346" y="1709065"/>
            <a:ext cx="2227346" cy="416316"/>
            <a:chOff x="603196" y="3180076"/>
            <a:chExt cx="1670727" cy="312165"/>
          </a:xfrm>
        </p:grpSpPr>
        <p:sp>
          <p:nvSpPr>
            <p:cNvPr id="60" name="圆角矩形 59"/>
            <p:cNvSpPr/>
            <p:nvPr/>
          </p:nvSpPr>
          <p:spPr>
            <a:xfrm>
              <a:off x="603196" y="3180076"/>
              <a:ext cx="1670727" cy="312165"/>
            </a:xfrm>
            <a:prstGeom prst="roundRect">
              <a:avLst/>
            </a:prstGeom>
            <a:solidFill>
              <a:srgbClr val="027ED2"/>
            </a:solidFill>
            <a:ln w="12700">
              <a:gradFill flip="none" rotWithShape="1">
                <a:gsLst>
                  <a:gs pos="0">
                    <a:schemeClr val="bg1">
                      <a:lumMod val="75000"/>
                    </a:schemeClr>
                  </a:gs>
                  <a:gs pos="100000">
                    <a:schemeClr val="bg1"/>
                  </a:gs>
                </a:gsLst>
                <a:lin ang="18900000" scaled="1"/>
                <a:tileRect/>
              </a:gradFill>
            </a:ln>
            <a:effectLst>
              <a:outerShdw blurRad="101600" dist="254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1" name="矩形 60"/>
            <p:cNvSpPr>
              <a:spLocks noChangeArrowheads="1"/>
            </p:cNvSpPr>
            <p:nvPr/>
          </p:nvSpPr>
          <p:spPr bwMode="auto">
            <a:xfrm>
              <a:off x="880677" y="3223695"/>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a:solidFill>
                    <a:schemeClr val="bg1"/>
                  </a:solidFill>
                  <a:latin typeface="微软雅黑" panose="020B0503020204020204" pitchFamily="34" charset="-122"/>
                  <a:ea typeface="微软雅黑" panose="020B0503020204020204" pitchFamily="34" charset="-122"/>
                  <a:cs typeface="+mj-cs"/>
                </a:rPr>
                <a:t>结</a:t>
              </a:r>
              <a:r>
                <a:rPr lang="zh-CN" altLang="en-US" sz="1900" b="1" cap="all" dirty="0" smtClean="0">
                  <a:solidFill>
                    <a:schemeClr val="bg1"/>
                  </a:solidFill>
                  <a:latin typeface="微软雅黑" panose="020B0503020204020204" pitchFamily="34" charset="-122"/>
                  <a:ea typeface="微软雅黑" panose="020B0503020204020204" pitchFamily="34" charset="-122"/>
                  <a:cs typeface="+mj-cs"/>
                </a:rPr>
                <a:t>构搭建</a:t>
              </a:r>
              <a:endParaRPr lang="en-US" altLang="zh-CN" sz="1900" b="1" cap="all" dirty="0">
                <a:solidFill>
                  <a:schemeClr val="bg1"/>
                </a:solidFill>
                <a:latin typeface="微软雅黑" panose="020B0503020204020204" pitchFamily="34" charset="-122"/>
                <a:ea typeface="微软雅黑" panose="020B0503020204020204" pitchFamily="34" charset="-122"/>
                <a:cs typeface="+mj-cs"/>
              </a:endParaRPr>
            </a:p>
          </p:txBody>
        </p:sp>
        <p:sp>
          <p:nvSpPr>
            <p:cNvPr id="62" name="任意多边形 61"/>
            <p:cNvSpPr/>
            <p:nvPr/>
          </p:nvSpPr>
          <p:spPr>
            <a:xfrm rot="13500000" flipH="1">
              <a:off x="2029342" y="3273324"/>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929" y="2765060"/>
            <a:ext cx="2700000" cy="3600000"/>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4278" y="2777760"/>
            <a:ext cx="2763485" cy="3600000"/>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4115" y="2765060"/>
            <a:ext cx="4229932" cy="3600000"/>
          </a:xfrm>
          <a:prstGeom prst="rect">
            <a:avLst/>
          </a:prstGeom>
        </p:spPr>
      </p:pic>
      <p:sp>
        <p:nvSpPr>
          <p:cNvPr id="4" name="页脚占位符 3"/>
          <p:cNvSpPr>
            <a:spLocks noGrp="1"/>
          </p:cNvSpPr>
          <p:nvPr>
            <p:ph type="ftr" sz="quarter" idx="11"/>
          </p:nvPr>
        </p:nvSpPr>
        <p:spPr/>
        <p:txBody>
          <a:bodyPr/>
          <a:lstStyle/>
          <a:p>
            <a:r>
              <a:rPr lang="zh-CN" altLang="en-US" smtClean="0"/>
              <a:t>创客教育普惠行动</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9758"/>
    </mc:Choice>
    <mc:Fallback xmlns="">
      <p:transition spd="slow" advTm="9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childTnLst>
                          </p:cTn>
                        </p:par>
                        <p:par>
                          <p:cTn id="10" fill="hold">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
                                        </p:tgtEl>
                                        <p:attrNameLst>
                                          <p:attrName>ppt_y</p:attrName>
                                        </p:attrNameLst>
                                      </p:cBhvr>
                                      <p:tavLst>
                                        <p:tav tm="0">
                                          <p:val>
                                            <p:strVal val="#ppt_y"/>
                                          </p:val>
                                        </p:tav>
                                        <p:tav tm="100000">
                                          <p:val>
                                            <p:strVal val="#ppt_y"/>
                                          </p:val>
                                        </p:tav>
                                      </p:tavLst>
                                    </p:anim>
                                    <p:anim calcmode="lin" valueType="num">
                                      <p:cBhvr>
                                        <p:cTn id="15"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
                                        </p:tgtEl>
                                      </p:cBhvr>
                                    </p:animEffect>
                                  </p:childTnLst>
                                </p:cTn>
                              </p:par>
                            </p:childTnLst>
                          </p:cTn>
                        </p:par>
                        <p:par>
                          <p:cTn id="18" fill="hold">
                            <p:stCondLst>
                              <p:cond delay="740"/>
                            </p:stCondLst>
                            <p:childTnLst>
                              <p:par>
                                <p:cTn id="19" presetID="53" presetClass="entr" presetSubtype="16"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par>
                          <p:cTn id="24" fill="hold">
                            <p:stCondLst>
                              <p:cond delay="1240"/>
                            </p:stCondLst>
                            <p:childTnLst>
                              <p:par>
                                <p:cTn id="25" presetID="53" presetClass="entr" presetSubtype="16"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p:cTn id="27" dur="500" fill="hold"/>
                                        <p:tgtEl>
                                          <p:spTgt spid="55"/>
                                        </p:tgtEl>
                                        <p:attrNameLst>
                                          <p:attrName>ppt_w</p:attrName>
                                        </p:attrNameLst>
                                      </p:cBhvr>
                                      <p:tavLst>
                                        <p:tav tm="0">
                                          <p:val>
                                            <p:fltVal val="0"/>
                                          </p:val>
                                        </p:tav>
                                        <p:tav tm="100000">
                                          <p:val>
                                            <p:strVal val="#ppt_w"/>
                                          </p:val>
                                        </p:tav>
                                      </p:tavLst>
                                    </p:anim>
                                    <p:anim calcmode="lin" valueType="num">
                                      <p:cBhvr>
                                        <p:cTn id="28" dur="500" fill="hold"/>
                                        <p:tgtEl>
                                          <p:spTgt spid="55"/>
                                        </p:tgtEl>
                                        <p:attrNameLst>
                                          <p:attrName>ppt_h</p:attrName>
                                        </p:attrNameLst>
                                      </p:cBhvr>
                                      <p:tavLst>
                                        <p:tav tm="0">
                                          <p:val>
                                            <p:fltVal val="0"/>
                                          </p:val>
                                        </p:tav>
                                        <p:tav tm="100000">
                                          <p:val>
                                            <p:strVal val="#ppt_h"/>
                                          </p:val>
                                        </p:tav>
                                      </p:tavLst>
                                    </p:anim>
                                    <p:animEffect transition="in" filter="fade">
                                      <p:cBhvr>
                                        <p:cTn id="2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7268" y="283668"/>
            <a:ext cx="963751" cy="553691"/>
          </a:xfrm>
          <a:prstGeom prst="rect">
            <a:avLst/>
          </a:prstGeom>
          <a:noFill/>
        </p:spPr>
        <p:txBody>
          <a:bodyPr wrap="none" lIns="121615" tIns="60808" rIns="121615" bIns="60808" rtlCol="0">
            <a:spAutoFit/>
          </a:bodyPr>
          <a:lstStyle/>
          <a:p>
            <a:pPr fontAlgn="base">
              <a:spcBef>
                <a:spcPct val="0"/>
              </a:spcBef>
              <a:spcAft>
                <a:spcPct val="0"/>
              </a:spcAft>
              <a:buFont typeface="Arial" panose="020B0604020202020204" pitchFamily="34" charset="0"/>
              <a:buNone/>
            </a:pPr>
            <a:r>
              <a:rPr lang="zh-CN" altLang="en-US" sz="2800" dirty="0" smtClean="0">
                <a:solidFill>
                  <a:srgbClr val="333333"/>
                </a:solidFill>
                <a:latin typeface="微软雅黑" panose="020B0503020204020204" pitchFamily="34" charset="-122"/>
                <a:ea typeface="微软雅黑" panose="020B0503020204020204" pitchFamily="34" charset="-122"/>
              </a:rPr>
              <a:t>秋千</a:t>
            </a:r>
            <a:endParaRPr lang="zh-CN" altLang="en-US" sz="2800" dirty="0">
              <a:solidFill>
                <a:srgbClr val="333333"/>
              </a:solidFill>
              <a:latin typeface="微软雅黑" panose="020B0503020204020204" pitchFamily="34" charset="-122"/>
              <a:ea typeface="微软雅黑" panose="020B0503020204020204" pitchFamily="34" charset="-122"/>
            </a:endParaRPr>
          </a:p>
        </p:txBody>
      </p:sp>
      <p:sp>
        <p:nvSpPr>
          <p:cNvPr id="3" name="Freeform 5"/>
          <p:cNvSpPr>
            <a:spLocks noEditPoints="1"/>
          </p:cNvSpPr>
          <p:nvPr/>
        </p:nvSpPr>
        <p:spPr bwMode="auto">
          <a:xfrm>
            <a:off x="336449" y="267685"/>
            <a:ext cx="572961" cy="571357"/>
          </a:xfrm>
          <a:custGeom>
            <a:avLst/>
            <a:gdLst>
              <a:gd name="T0" fmla="*/ 517 w 1374"/>
              <a:gd name="T1" fmla="*/ 1009 h 1374"/>
              <a:gd name="T2" fmla="*/ 901 w 1374"/>
              <a:gd name="T3" fmla="*/ 1009 h 1374"/>
              <a:gd name="T4" fmla="*/ 940 w 1374"/>
              <a:gd name="T5" fmla="*/ 1047 h 1374"/>
              <a:gd name="T6" fmla="*/ 901 w 1374"/>
              <a:gd name="T7" fmla="*/ 1085 h 1374"/>
              <a:gd name="T8" fmla="*/ 517 w 1374"/>
              <a:gd name="T9" fmla="*/ 1085 h 1374"/>
              <a:gd name="T10" fmla="*/ 479 w 1374"/>
              <a:gd name="T11" fmla="*/ 1047 h 1374"/>
              <a:gd name="T12" fmla="*/ 517 w 1374"/>
              <a:gd name="T13" fmla="*/ 1009 h 1374"/>
              <a:gd name="T14" fmla="*/ 500 w 1374"/>
              <a:gd name="T15" fmla="*/ 844 h 1374"/>
              <a:gd name="T16" fmla="*/ 730 w 1374"/>
              <a:gd name="T17" fmla="*/ 465 h 1374"/>
              <a:gd name="T18" fmla="*/ 836 w 1374"/>
              <a:gd name="T19" fmla="*/ 529 h 1374"/>
              <a:gd name="T20" fmla="*/ 606 w 1374"/>
              <a:gd name="T21" fmla="*/ 908 h 1374"/>
              <a:gd name="T22" fmla="*/ 500 w 1374"/>
              <a:gd name="T23" fmla="*/ 844 h 1374"/>
              <a:gd name="T24" fmla="*/ 352 w 1374"/>
              <a:gd name="T25" fmla="*/ 754 h 1374"/>
              <a:gd name="T26" fmla="*/ 582 w 1374"/>
              <a:gd name="T27" fmla="*/ 375 h 1374"/>
              <a:gd name="T28" fmla="*/ 688 w 1374"/>
              <a:gd name="T29" fmla="*/ 439 h 1374"/>
              <a:gd name="T30" fmla="*/ 458 w 1374"/>
              <a:gd name="T31" fmla="*/ 818 h 1374"/>
              <a:gd name="T32" fmla="*/ 352 w 1374"/>
              <a:gd name="T33" fmla="*/ 754 h 1374"/>
              <a:gd name="T34" fmla="*/ 326 w 1374"/>
              <a:gd name="T35" fmla="*/ 1027 h 1374"/>
              <a:gd name="T36" fmla="*/ 349 w 1374"/>
              <a:gd name="T37" fmla="*/ 826 h 1374"/>
              <a:gd name="T38" fmla="*/ 542 w 1374"/>
              <a:gd name="T39" fmla="*/ 943 h 1374"/>
              <a:gd name="T40" fmla="*/ 376 w 1374"/>
              <a:gd name="T41" fmla="*/ 1057 h 1374"/>
              <a:gd name="T42" fmla="*/ 326 w 1374"/>
              <a:gd name="T43" fmla="*/ 1027 h 1374"/>
              <a:gd name="T44" fmla="*/ 640 w 1374"/>
              <a:gd name="T45" fmla="*/ 279 h 1374"/>
              <a:gd name="T46" fmla="*/ 894 w 1374"/>
              <a:gd name="T47" fmla="*/ 433 h 1374"/>
              <a:gd name="T48" fmla="*/ 844 w 1374"/>
              <a:gd name="T49" fmla="*/ 515 h 1374"/>
              <a:gd name="T50" fmla="*/ 589 w 1374"/>
              <a:gd name="T51" fmla="*/ 360 h 1374"/>
              <a:gd name="T52" fmla="*/ 640 w 1374"/>
              <a:gd name="T53" fmla="*/ 279 h 1374"/>
              <a:gd name="T54" fmla="*/ 677 w 1374"/>
              <a:gd name="T55" fmla="*/ 217 h 1374"/>
              <a:gd name="T56" fmla="*/ 770 w 1374"/>
              <a:gd name="T57" fmla="*/ 194 h 1374"/>
              <a:gd name="T58" fmla="*/ 909 w 1374"/>
              <a:gd name="T59" fmla="*/ 279 h 1374"/>
              <a:gd name="T60" fmla="*/ 932 w 1374"/>
              <a:gd name="T61" fmla="*/ 371 h 1374"/>
              <a:gd name="T62" fmla="*/ 903 w 1374"/>
              <a:gd name="T63" fmla="*/ 418 h 1374"/>
              <a:gd name="T64" fmla="*/ 649 w 1374"/>
              <a:gd name="T65" fmla="*/ 264 h 1374"/>
              <a:gd name="T66" fmla="*/ 677 w 1374"/>
              <a:gd name="T67" fmla="*/ 217 h 1374"/>
              <a:gd name="T68" fmla="*/ 687 w 1374"/>
              <a:gd name="T69" fmla="*/ 0 h 1374"/>
              <a:gd name="T70" fmla="*/ 1374 w 1374"/>
              <a:gd name="T71" fmla="*/ 687 h 1374"/>
              <a:gd name="T72" fmla="*/ 687 w 1374"/>
              <a:gd name="T73" fmla="*/ 1374 h 1374"/>
              <a:gd name="T74" fmla="*/ 0 w 1374"/>
              <a:gd name="T75" fmla="*/ 687 h 1374"/>
              <a:gd name="T76" fmla="*/ 687 w 1374"/>
              <a:gd name="T77" fmla="*/ 0 h 1374"/>
              <a:gd name="T78" fmla="*/ 687 w 1374"/>
              <a:gd name="T79" fmla="*/ 131 h 1374"/>
              <a:gd name="T80" fmla="*/ 1244 w 1374"/>
              <a:gd name="T81" fmla="*/ 687 h 1374"/>
              <a:gd name="T82" fmla="*/ 687 w 1374"/>
              <a:gd name="T83" fmla="*/ 1244 h 1374"/>
              <a:gd name="T84" fmla="*/ 131 w 1374"/>
              <a:gd name="T85" fmla="*/ 687 h 1374"/>
              <a:gd name="T86" fmla="*/ 687 w 1374"/>
              <a:gd name="T87" fmla="*/ 131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rgbClr val="024C89"/>
          </a:solidFill>
          <a:ln>
            <a:noFill/>
          </a:ln>
        </p:spPr>
        <p:txBody>
          <a:bodyPr vert="horz" wrap="square" lIns="121615" tIns="60808" rIns="121615" bIns="60808" numCol="1" anchor="t" anchorCtr="0" compatLnSpc="1"/>
          <a:lstStyle/>
          <a:p>
            <a:pPr defTabSz="1216025" fontAlgn="base">
              <a:spcBef>
                <a:spcPct val="0"/>
              </a:spcBef>
              <a:spcAft>
                <a:spcPct val="0"/>
              </a:spcAft>
              <a:defRPr/>
            </a:pPr>
            <a:endParaRPr lang="zh-CN" altLang="en-US" sz="2400" kern="0">
              <a:solidFill>
                <a:srgbClr val="024C89"/>
              </a:solidFill>
              <a:latin typeface="Arial" panose="020B0604020202020204" pitchFamily="34" charset="0"/>
            </a:endParaRPr>
          </a:p>
        </p:txBody>
      </p:sp>
      <p:grpSp>
        <p:nvGrpSpPr>
          <p:cNvPr id="59" name="组合 58"/>
          <p:cNvGrpSpPr/>
          <p:nvPr/>
        </p:nvGrpSpPr>
        <p:grpSpPr>
          <a:xfrm>
            <a:off x="737346" y="1084597"/>
            <a:ext cx="2227346" cy="416316"/>
            <a:chOff x="603196" y="3180076"/>
            <a:chExt cx="1670727" cy="312165"/>
          </a:xfrm>
        </p:grpSpPr>
        <p:sp>
          <p:nvSpPr>
            <p:cNvPr id="60" name="圆角矩形 59"/>
            <p:cNvSpPr/>
            <p:nvPr/>
          </p:nvSpPr>
          <p:spPr>
            <a:xfrm>
              <a:off x="603196" y="3180076"/>
              <a:ext cx="1670727" cy="312165"/>
            </a:xfrm>
            <a:prstGeom prst="roundRect">
              <a:avLst/>
            </a:prstGeom>
            <a:solidFill>
              <a:srgbClr val="027ED2"/>
            </a:solidFill>
            <a:ln w="12700">
              <a:gradFill flip="none" rotWithShape="1">
                <a:gsLst>
                  <a:gs pos="0">
                    <a:schemeClr val="bg1">
                      <a:lumMod val="75000"/>
                    </a:schemeClr>
                  </a:gs>
                  <a:gs pos="100000">
                    <a:schemeClr val="bg1"/>
                  </a:gs>
                </a:gsLst>
                <a:lin ang="18900000" scaled="1"/>
                <a:tileRect/>
              </a:gradFill>
            </a:ln>
            <a:effectLst>
              <a:outerShdw blurRad="101600" dist="254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1" name="矩形 60"/>
            <p:cNvSpPr>
              <a:spLocks noChangeArrowheads="1"/>
            </p:cNvSpPr>
            <p:nvPr/>
          </p:nvSpPr>
          <p:spPr bwMode="auto">
            <a:xfrm>
              <a:off x="880677" y="3223695"/>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smtClean="0">
                  <a:solidFill>
                    <a:schemeClr val="bg1"/>
                  </a:solidFill>
                  <a:latin typeface="微软雅黑" panose="020B0503020204020204" pitchFamily="34" charset="-122"/>
                  <a:ea typeface="微软雅黑" panose="020B0503020204020204" pitchFamily="34" charset="-122"/>
                  <a:cs typeface="+mj-cs"/>
                </a:rPr>
                <a:t>理论知识</a:t>
              </a:r>
              <a:endParaRPr lang="en-US" altLang="zh-CN" sz="1900" b="1" cap="all" dirty="0">
                <a:solidFill>
                  <a:schemeClr val="bg1"/>
                </a:solidFill>
                <a:latin typeface="微软雅黑" panose="020B0503020204020204" pitchFamily="34" charset="-122"/>
                <a:ea typeface="微软雅黑" panose="020B0503020204020204" pitchFamily="34" charset="-122"/>
                <a:cs typeface="+mj-cs"/>
              </a:endParaRPr>
            </a:p>
          </p:txBody>
        </p:sp>
        <p:sp>
          <p:nvSpPr>
            <p:cNvPr id="62" name="任意多边形 61"/>
            <p:cNvSpPr/>
            <p:nvPr/>
          </p:nvSpPr>
          <p:spPr>
            <a:xfrm rot="13500000" flipH="1">
              <a:off x="2029342" y="3273324"/>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909410" y="2474992"/>
            <a:ext cx="1795346" cy="369332"/>
          </a:xfrm>
          <a:prstGeom prst="rect">
            <a:avLst/>
          </a:prstGeom>
          <a:noFill/>
        </p:spPr>
        <p:txBody>
          <a:bodyPr wrap="square" rtlCol="0">
            <a:spAutoFit/>
          </a:bodyPr>
          <a:lstStyle/>
          <a:p>
            <a:r>
              <a:rPr lang="zh-CN" altLang="en-US" dirty="0" smtClean="0"/>
              <a:t>稳定性分析：</a:t>
            </a:r>
            <a:endParaRPr lang="en-US" altLang="zh-CN" dirty="0" smtClean="0"/>
          </a:p>
        </p:txBody>
      </p:sp>
      <p:sp>
        <p:nvSpPr>
          <p:cNvPr id="5" name="文本框 4"/>
          <p:cNvSpPr txBox="1"/>
          <p:nvPr/>
        </p:nvSpPr>
        <p:spPr>
          <a:xfrm flipH="1">
            <a:off x="770550" y="3188768"/>
            <a:ext cx="2496759" cy="2308324"/>
          </a:xfrm>
          <a:prstGeom prst="rect">
            <a:avLst/>
          </a:prstGeom>
          <a:noFill/>
        </p:spPr>
        <p:txBody>
          <a:bodyPr wrap="square" rtlCol="0">
            <a:spAutoFit/>
          </a:bodyPr>
          <a:lstStyle/>
          <a:p>
            <a:r>
              <a:rPr lang="zh-CN" altLang="en-US" dirty="0"/>
              <a:t>三角</a:t>
            </a:r>
            <a:r>
              <a:rPr lang="zh-CN" altLang="en-US" dirty="0" smtClean="0"/>
              <a:t>形结构特点；</a:t>
            </a:r>
            <a:endParaRPr lang="en-US" altLang="zh-CN" dirty="0" smtClean="0"/>
          </a:p>
          <a:p>
            <a:r>
              <a:rPr lang="zh-CN" altLang="en-US" dirty="0"/>
              <a:t>四边</a:t>
            </a:r>
            <a:r>
              <a:rPr lang="zh-CN" altLang="en-US" dirty="0" smtClean="0"/>
              <a:t>形结构特点；</a:t>
            </a:r>
            <a:endParaRPr lang="en-US" altLang="zh-CN" dirty="0" smtClean="0"/>
          </a:p>
          <a:p>
            <a:r>
              <a:rPr lang="zh-CN" altLang="en-US" dirty="0"/>
              <a:t>在实际生</a:t>
            </a:r>
            <a:r>
              <a:rPr lang="zh-CN" altLang="en-US" dirty="0" smtClean="0"/>
              <a:t>活中对结构的应用；</a:t>
            </a:r>
            <a:endParaRPr lang="en-US" altLang="zh-CN" dirty="0" smtClean="0"/>
          </a:p>
          <a:p>
            <a:r>
              <a:rPr lang="zh-CN" altLang="en-US" dirty="0" smtClean="0"/>
              <a:t>除结构外的稳定原则；</a:t>
            </a:r>
            <a:endParaRPr lang="en-US" altLang="zh-CN" dirty="0" smtClean="0"/>
          </a:p>
          <a:p>
            <a:r>
              <a:rPr lang="zh-CN" altLang="en-US" dirty="0" smtClean="0"/>
              <a:t>（重心高低、</a:t>
            </a:r>
            <a:endParaRPr lang="en-US" altLang="zh-CN" dirty="0" smtClean="0"/>
          </a:p>
          <a:p>
            <a:r>
              <a:rPr lang="zh-CN" altLang="en-US" dirty="0" smtClean="0"/>
              <a:t>   与地接触面、</a:t>
            </a:r>
            <a:endParaRPr lang="en-US" altLang="zh-CN" dirty="0" smtClean="0"/>
          </a:p>
          <a:p>
            <a:r>
              <a:rPr lang="zh-CN" altLang="en-US" dirty="0" smtClean="0"/>
              <a:t>   重心是否在接触面上）</a:t>
            </a:r>
            <a:endParaRPr lang="zh-CN" altLang="en-US" dirty="0"/>
          </a:p>
        </p:txBody>
      </p:sp>
      <p:sp>
        <p:nvSpPr>
          <p:cNvPr id="16" name="文本框 15"/>
          <p:cNvSpPr txBox="1"/>
          <p:nvPr/>
        </p:nvSpPr>
        <p:spPr>
          <a:xfrm>
            <a:off x="4415885" y="2509023"/>
            <a:ext cx="1836022" cy="369332"/>
          </a:xfrm>
          <a:prstGeom prst="rect">
            <a:avLst/>
          </a:prstGeom>
          <a:noFill/>
        </p:spPr>
        <p:txBody>
          <a:bodyPr wrap="square" rtlCol="0">
            <a:spAutoFit/>
          </a:bodyPr>
          <a:lstStyle/>
          <a:p>
            <a:r>
              <a:rPr lang="zh-CN" altLang="en-US" dirty="0"/>
              <a:t>能</a:t>
            </a:r>
            <a:r>
              <a:rPr lang="zh-CN" altLang="en-US" dirty="0" smtClean="0"/>
              <a:t>量转化：</a:t>
            </a:r>
            <a:endParaRPr lang="en-US" altLang="zh-CN" dirty="0" smtClean="0"/>
          </a:p>
        </p:txBody>
      </p:sp>
      <p:sp>
        <p:nvSpPr>
          <p:cNvPr id="17" name="文本框 16"/>
          <p:cNvSpPr txBox="1"/>
          <p:nvPr/>
        </p:nvSpPr>
        <p:spPr>
          <a:xfrm flipH="1">
            <a:off x="4257163" y="3118138"/>
            <a:ext cx="2496759" cy="2308324"/>
          </a:xfrm>
          <a:prstGeom prst="rect">
            <a:avLst/>
          </a:prstGeom>
          <a:noFill/>
        </p:spPr>
        <p:txBody>
          <a:bodyPr wrap="square" rtlCol="0">
            <a:spAutoFit/>
          </a:bodyPr>
          <a:lstStyle/>
          <a:p>
            <a:r>
              <a:rPr lang="zh-CN" altLang="en-US" dirty="0"/>
              <a:t>能</a:t>
            </a:r>
            <a:r>
              <a:rPr lang="zh-CN" altLang="en-US" dirty="0" smtClean="0"/>
              <a:t>量存在的不同形式；</a:t>
            </a:r>
            <a:endParaRPr lang="en-US" altLang="zh-CN" dirty="0" smtClean="0"/>
          </a:p>
          <a:p>
            <a:r>
              <a:rPr lang="zh-CN" altLang="en-US" dirty="0"/>
              <a:t>动</a:t>
            </a:r>
            <a:r>
              <a:rPr lang="zh-CN" altLang="en-US" dirty="0" smtClean="0"/>
              <a:t>能和势能之间的能量转化；</a:t>
            </a:r>
            <a:endParaRPr lang="en-US" altLang="zh-CN" dirty="0" smtClean="0"/>
          </a:p>
          <a:p>
            <a:r>
              <a:rPr lang="zh-CN" altLang="en-US" dirty="0"/>
              <a:t>重力势</a:t>
            </a:r>
            <a:r>
              <a:rPr lang="zh-CN" altLang="en-US" dirty="0" smtClean="0"/>
              <a:t>能：物体由于被举高而产生的能量；</a:t>
            </a:r>
            <a:endParaRPr lang="en-US" altLang="zh-CN" dirty="0" smtClean="0"/>
          </a:p>
          <a:p>
            <a:r>
              <a:rPr lang="zh-CN" altLang="en-US" dirty="0" smtClean="0"/>
              <a:t>弹性势能：物体由于弹性形变而产生的能量；</a:t>
            </a:r>
            <a:endParaRPr lang="en-US" altLang="zh-CN" dirty="0" smtClean="0"/>
          </a:p>
          <a:p>
            <a:endParaRPr lang="en-US" altLang="zh-CN" dirty="0" smtClean="0"/>
          </a:p>
        </p:txBody>
      </p:sp>
      <p:sp>
        <p:nvSpPr>
          <p:cNvPr id="6" name="文本框 5"/>
          <p:cNvSpPr txBox="1"/>
          <p:nvPr/>
        </p:nvSpPr>
        <p:spPr>
          <a:xfrm>
            <a:off x="7844136" y="3118138"/>
            <a:ext cx="2547797" cy="2308324"/>
          </a:xfrm>
          <a:prstGeom prst="rect">
            <a:avLst/>
          </a:prstGeom>
          <a:noFill/>
        </p:spPr>
        <p:txBody>
          <a:bodyPr wrap="square" rtlCol="0">
            <a:spAutoFit/>
          </a:bodyPr>
          <a:lstStyle/>
          <a:p>
            <a:r>
              <a:rPr lang="zh-CN" altLang="en-US" dirty="0"/>
              <a:t>能量守恒：能量不会凭空消失，也不会凭空产生，它只会从一种形式转化为其他形式，或者从一个物体转移到另外一个物体，而在转化和转移的过程中，能量总和不变；</a:t>
            </a:r>
            <a:endParaRPr lang="en-US" altLang="zh-CN" dirty="0"/>
          </a:p>
        </p:txBody>
      </p:sp>
      <p:sp>
        <p:nvSpPr>
          <p:cNvPr id="19" name="文本框 18"/>
          <p:cNvSpPr txBox="1"/>
          <p:nvPr/>
        </p:nvSpPr>
        <p:spPr>
          <a:xfrm>
            <a:off x="7844136" y="2492256"/>
            <a:ext cx="1881630" cy="369332"/>
          </a:xfrm>
          <a:prstGeom prst="rect">
            <a:avLst/>
          </a:prstGeom>
          <a:noFill/>
        </p:spPr>
        <p:txBody>
          <a:bodyPr wrap="square" rtlCol="0">
            <a:spAutoFit/>
          </a:bodyPr>
          <a:lstStyle/>
          <a:p>
            <a:r>
              <a:rPr lang="zh-CN" altLang="en-US" dirty="0"/>
              <a:t>能</a:t>
            </a:r>
            <a:r>
              <a:rPr lang="zh-CN" altLang="en-US" dirty="0" smtClean="0"/>
              <a:t>量守恒：</a:t>
            </a:r>
            <a:endParaRPr lang="en-US" altLang="zh-CN" dirty="0" smtClean="0"/>
          </a:p>
        </p:txBody>
      </p:sp>
      <p:sp>
        <p:nvSpPr>
          <p:cNvPr id="9" name="页脚占位符 8"/>
          <p:cNvSpPr>
            <a:spLocks noGrp="1"/>
          </p:cNvSpPr>
          <p:nvPr>
            <p:ph type="ftr" sz="quarter" idx="11"/>
          </p:nvPr>
        </p:nvSpPr>
        <p:spPr/>
        <p:txBody>
          <a:bodyPr/>
          <a:lstStyle/>
          <a:p>
            <a:r>
              <a:rPr lang="zh-CN" altLang="en-US" smtClean="0"/>
              <a:t>创客教育普惠行动</a:t>
            </a:r>
            <a:endParaRPr lang="zh-CN" altLang="en-US"/>
          </a:p>
        </p:txBody>
      </p:sp>
    </p:spTree>
    <p:extLst>
      <p:ext uri="{BB962C8B-B14F-4D97-AF65-F5344CB8AC3E}">
        <p14:creationId xmlns:p14="http://schemas.microsoft.com/office/powerpoint/2010/main" val="1836708961"/>
      </p:ext>
    </p:extLst>
  </p:cSld>
  <p:clrMapOvr>
    <a:masterClrMapping/>
  </p:clrMapOvr>
  <mc:AlternateContent xmlns:mc="http://schemas.openxmlformats.org/markup-compatibility/2006" xmlns:p14="http://schemas.microsoft.com/office/powerpoint/2010/main">
    <mc:Choice Requires="p14">
      <p:transition spd="slow" p14:dur="2000" advTm="9758"/>
    </mc:Choice>
    <mc:Fallback xmlns="">
      <p:transition spd="slow" advTm="9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childTnLst>
                          </p:cTn>
                        </p:par>
                        <p:par>
                          <p:cTn id="10" fill="hold">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
                                        </p:tgtEl>
                                        <p:attrNameLst>
                                          <p:attrName>ppt_y</p:attrName>
                                        </p:attrNameLst>
                                      </p:cBhvr>
                                      <p:tavLst>
                                        <p:tav tm="0">
                                          <p:val>
                                            <p:strVal val="#ppt_y"/>
                                          </p:val>
                                        </p:tav>
                                        <p:tav tm="100000">
                                          <p:val>
                                            <p:strVal val="#ppt_y"/>
                                          </p:val>
                                        </p:tav>
                                      </p:tavLst>
                                    </p:anim>
                                    <p:anim calcmode="lin" valueType="num">
                                      <p:cBhvr>
                                        <p:cTn id="15"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
                                        </p:tgtEl>
                                      </p:cBhvr>
                                    </p:animEffect>
                                  </p:childTnLst>
                                </p:cTn>
                              </p:par>
                            </p:childTnLst>
                          </p:cTn>
                        </p:par>
                        <p:par>
                          <p:cTn id="18" fill="hold">
                            <p:stCondLst>
                              <p:cond delay="740"/>
                            </p:stCondLst>
                            <p:childTnLst>
                              <p:par>
                                <p:cTn id="19" presetID="53" presetClass="entr" presetSubtype="16"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7268" y="283668"/>
            <a:ext cx="1322823" cy="553691"/>
          </a:xfrm>
          <a:prstGeom prst="rect">
            <a:avLst/>
          </a:prstGeom>
          <a:noFill/>
        </p:spPr>
        <p:txBody>
          <a:bodyPr wrap="none" lIns="121615" tIns="60808" rIns="121615" bIns="60808" rtlCol="0">
            <a:spAutoFit/>
          </a:bodyPr>
          <a:lstStyle/>
          <a:p>
            <a:pPr fontAlgn="base">
              <a:spcBef>
                <a:spcPct val="0"/>
              </a:spcBef>
              <a:spcAft>
                <a:spcPct val="0"/>
              </a:spcAft>
              <a:buFont typeface="Arial" panose="020B0604020202020204" pitchFamily="34" charset="0"/>
              <a:buNone/>
            </a:pPr>
            <a:r>
              <a:rPr lang="zh-CN" altLang="en-US" sz="2800" dirty="0">
                <a:solidFill>
                  <a:srgbClr val="333333"/>
                </a:solidFill>
                <a:latin typeface="微软雅黑" panose="020B0503020204020204" pitchFamily="34" charset="-122"/>
                <a:ea typeface="微软雅黑" panose="020B0503020204020204" pitchFamily="34" charset="-122"/>
              </a:rPr>
              <a:t>跷跷</a:t>
            </a:r>
            <a:r>
              <a:rPr lang="zh-CN" altLang="en-US" sz="2800" dirty="0" smtClean="0">
                <a:solidFill>
                  <a:srgbClr val="333333"/>
                </a:solidFill>
                <a:latin typeface="微软雅黑" panose="020B0503020204020204" pitchFamily="34" charset="-122"/>
                <a:ea typeface="微软雅黑" panose="020B0503020204020204" pitchFamily="34" charset="-122"/>
              </a:rPr>
              <a:t>板</a:t>
            </a:r>
            <a:endParaRPr lang="zh-CN" altLang="en-US" sz="2800" dirty="0">
              <a:solidFill>
                <a:srgbClr val="333333"/>
              </a:solidFill>
              <a:latin typeface="微软雅黑" panose="020B0503020204020204" pitchFamily="34" charset="-122"/>
              <a:ea typeface="微软雅黑" panose="020B0503020204020204" pitchFamily="34" charset="-122"/>
            </a:endParaRPr>
          </a:p>
        </p:txBody>
      </p:sp>
      <p:sp>
        <p:nvSpPr>
          <p:cNvPr id="3" name="Freeform 5"/>
          <p:cNvSpPr>
            <a:spLocks noEditPoints="1"/>
          </p:cNvSpPr>
          <p:nvPr/>
        </p:nvSpPr>
        <p:spPr bwMode="auto">
          <a:xfrm>
            <a:off x="336449" y="267685"/>
            <a:ext cx="572961" cy="571357"/>
          </a:xfrm>
          <a:custGeom>
            <a:avLst/>
            <a:gdLst>
              <a:gd name="T0" fmla="*/ 517 w 1374"/>
              <a:gd name="T1" fmla="*/ 1009 h 1374"/>
              <a:gd name="T2" fmla="*/ 901 w 1374"/>
              <a:gd name="T3" fmla="*/ 1009 h 1374"/>
              <a:gd name="T4" fmla="*/ 940 w 1374"/>
              <a:gd name="T5" fmla="*/ 1047 h 1374"/>
              <a:gd name="T6" fmla="*/ 901 w 1374"/>
              <a:gd name="T7" fmla="*/ 1085 h 1374"/>
              <a:gd name="T8" fmla="*/ 517 w 1374"/>
              <a:gd name="T9" fmla="*/ 1085 h 1374"/>
              <a:gd name="T10" fmla="*/ 479 w 1374"/>
              <a:gd name="T11" fmla="*/ 1047 h 1374"/>
              <a:gd name="T12" fmla="*/ 517 w 1374"/>
              <a:gd name="T13" fmla="*/ 1009 h 1374"/>
              <a:gd name="T14" fmla="*/ 500 w 1374"/>
              <a:gd name="T15" fmla="*/ 844 h 1374"/>
              <a:gd name="T16" fmla="*/ 730 w 1374"/>
              <a:gd name="T17" fmla="*/ 465 h 1374"/>
              <a:gd name="T18" fmla="*/ 836 w 1374"/>
              <a:gd name="T19" fmla="*/ 529 h 1374"/>
              <a:gd name="T20" fmla="*/ 606 w 1374"/>
              <a:gd name="T21" fmla="*/ 908 h 1374"/>
              <a:gd name="T22" fmla="*/ 500 w 1374"/>
              <a:gd name="T23" fmla="*/ 844 h 1374"/>
              <a:gd name="T24" fmla="*/ 352 w 1374"/>
              <a:gd name="T25" fmla="*/ 754 h 1374"/>
              <a:gd name="T26" fmla="*/ 582 w 1374"/>
              <a:gd name="T27" fmla="*/ 375 h 1374"/>
              <a:gd name="T28" fmla="*/ 688 w 1374"/>
              <a:gd name="T29" fmla="*/ 439 h 1374"/>
              <a:gd name="T30" fmla="*/ 458 w 1374"/>
              <a:gd name="T31" fmla="*/ 818 h 1374"/>
              <a:gd name="T32" fmla="*/ 352 w 1374"/>
              <a:gd name="T33" fmla="*/ 754 h 1374"/>
              <a:gd name="T34" fmla="*/ 326 w 1374"/>
              <a:gd name="T35" fmla="*/ 1027 h 1374"/>
              <a:gd name="T36" fmla="*/ 349 w 1374"/>
              <a:gd name="T37" fmla="*/ 826 h 1374"/>
              <a:gd name="T38" fmla="*/ 542 w 1374"/>
              <a:gd name="T39" fmla="*/ 943 h 1374"/>
              <a:gd name="T40" fmla="*/ 376 w 1374"/>
              <a:gd name="T41" fmla="*/ 1057 h 1374"/>
              <a:gd name="T42" fmla="*/ 326 w 1374"/>
              <a:gd name="T43" fmla="*/ 1027 h 1374"/>
              <a:gd name="T44" fmla="*/ 640 w 1374"/>
              <a:gd name="T45" fmla="*/ 279 h 1374"/>
              <a:gd name="T46" fmla="*/ 894 w 1374"/>
              <a:gd name="T47" fmla="*/ 433 h 1374"/>
              <a:gd name="T48" fmla="*/ 844 w 1374"/>
              <a:gd name="T49" fmla="*/ 515 h 1374"/>
              <a:gd name="T50" fmla="*/ 589 w 1374"/>
              <a:gd name="T51" fmla="*/ 360 h 1374"/>
              <a:gd name="T52" fmla="*/ 640 w 1374"/>
              <a:gd name="T53" fmla="*/ 279 h 1374"/>
              <a:gd name="T54" fmla="*/ 677 w 1374"/>
              <a:gd name="T55" fmla="*/ 217 h 1374"/>
              <a:gd name="T56" fmla="*/ 770 w 1374"/>
              <a:gd name="T57" fmla="*/ 194 h 1374"/>
              <a:gd name="T58" fmla="*/ 909 w 1374"/>
              <a:gd name="T59" fmla="*/ 279 h 1374"/>
              <a:gd name="T60" fmla="*/ 932 w 1374"/>
              <a:gd name="T61" fmla="*/ 371 h 1374"/>
              <a:gd name="T62" fmla="*/ 903 w 1374"/>
              <a:gd name="T63" fmla="*/ 418 h 1374"/>
              <a:gd name="T64" fmla="*/ 649 w 1374"/>
              <a:gd name="T65" fmla="*/ 264 h 1374"/>
              <a:gd name="T66" fmla="*/ 677 w 1374"/>
              <a:gd name="T67" fmla="*/ 217 h 1374"/>
              <a:gd name="T68" fmla="*/ 687 w 1374"/>
              <a:gd name="T69" fmla="*/ 0 h 1374"/>
              <a:gd name="T70" fmla="*/ 1374 w 1374"/>
              <a:gd name="T71" fmla="*/ 687 h 1374"/>
              <a:gd name="T72" fmla="*/ 687 w 1374"/>
              <a:gd name="T73" fmla="*/ 1374 h 1374"/>
              <a:gd name="T74" fmla="*/ 0 w 1374"/>
              <a:gd name="T75" fmla="*/ 687 h 1374"/>
              <a:gd name="T76" fmla="*/ 687 w 1374"/>
              <a:gd name="T77" fmla="*/ 0 h 1374"/>
              <a:gd name="T78" fmla="*/ 687 w 1374"/>
              <a:gd name="T79" fmla="*/ 131 h 1374"/>
              <a:gd name="T80" fmla="*/ 1244 w 1374"/>
              <a:gd name="T81" fmla="*/ 687 h 1374"/>
              <a:gd name="T82" fmla="*/ 687 w 1374"/>
              <a:gd name="T83" fmla="*/ 1244 h 1374"/>
              <a:gd name="T84" fmla="*/ 131 w 1374"/>
              <a:gd name="T85" fmla="*/ 687 h 1374"/>
              <a:gd name="T86" fmla="*/ 687 w 1374"/>
              <a:gd name="T87" fmla="*/ 131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rgbClr val="024C89"/>
          </a:solidFill>
          <a:ln>
            <a:noFill/>
          </a:ln>
        </p:spPr>
        <p:txBody>
          <a:bodyPr vert="horz" wrap="square" lIns="121615" tIns="60808" rIns="121615" bIns="60808" numCol="1" anchor="t" anchorCtr="0" compatLnSpc="1"/>
          <a:lstStyle/>
          <a:p>
            <a:pPr defTabSz="1216025" fontAlgn="base">
              <a:spcBef>
                <a:spcPct val="0"/>
              </a:spcBef>
              <a:spcAft>
                <a:spcPct val="0"/>
              </a:spcAft>
              <a:defRPr/>
            </a:pPr>
            <a:endParaRPr lang="zh-CN" altLang="en-US" sz="2400" kern="0">
              <a:solidFill>
                <a:srgbClr val="024C89"/>
              </a:solidFill>
              <a:latin typeface="Arial" panose="020B0604020202020204" pitchFamily="34" charset="0"/>
            </a:endParaRPr>
          </a:p>
        </p:txBody>
      </p:sp>
      <p:grpSp>
        <p:nvGrpSpPr>
          <p:cNvPr id="55" name="组合 54"/>
          <p:cNvGrpSpPr/>
          <p:nvPr/>
        </p:nvGrpSpPr>
        <p:grpSpPr>
          <a:xfrm>
            <a:off x="6794900" y="4095723"/>
            <a:ext cx="1703404" cy="299972"/>
            <a:chOff x="5030153" y="1538377"/>
            <a:chExt cx="1277719" cy="224927"/>
          </a:xfrm>
        </p:grpSpPr>
        <p:sp>
          <p:nvSpPr>
            <p:cNvPr id="57" name="矩形 56"/>
            <p:cNvSpPr>
              <a:spLocks noChangeArrowheads="1"/>
            </p:cNvSpPr>
            <p:nvPr/>
          </p:nvSpPr>
          <p:spPr bwMode="auto">
            <a:xfrm>
              <a:off x="5030153" y="1538377"/>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a:solidFill>
                    <a:schemeClr val="bg1"/>
                  </a:solidFill>
                  <a:latin typeface="微软雅黑" panose="020B0503020204020204" pitchFamily="34" charset="-122"/>
                  <a:ea typeface="微软雅黑" panose="020B0503020204020204" pitchFamily="34" charset="-122"/>
                </a:rPr>
                <a:t>知识</a:t>
              </a:r>
              <a:r>
                <a:rPr lang="zh-CN" altLang="en-US" sz="1900" b="1" cap="all" dirty="0" smtClean="0">
                  <a:solidFill>
                    <a:schemeClr val="bg1"/>
                  </a:solidFill>
                  <a:latin typeface="微软雅黑" panose="020B0503020204020204" pitchFamily="34" charset="-122"/>
                  <a:ea typeface="微软雅黑" panose="020B0503020204020204" pitchFamily="34" charset="-122"/>
                </a:rPr>
                <a:t>点</a:t>
              </a:r>
              <a:endParaRPr lang="en-US" altLang="zh-CN" sz="1900" b="1" cap="all" dirty="0">
                <a:solidFill>
                  <a:schemeClr val="bg1"/>
                </a:solidFill>
                <a:latin typeface="微软雅黑" panose="020B0503020204020204" pitchFamily="34" charset="-122"/>
                <a:ea typeface="微软雅黑" panose="020B0503020204020204" pitchFamily="34" charset="-122"/>
              </a:endParaRPr>
            </a:p>
          </p:txBody>
        </p:sp>
        <p:sp>
          <p:nvSpPr>
            <p:cNvPr id="58" name="任意多边形 57"/>
            <p:cNvSpPr/>
            <p:nvPr/>
          </p:nvSpPr>
          <p:spPr>
            <a:xfrm rot="13500000" flipH="1">
              <a:off x="6182203" y="1588006"/>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737346" y="1709065"/>
            <a:ext cx="2227346" cy="416316"/>
            <a:chOff x="603196" y="3180076"/>
            <a:chExt cx="1670727" cy="312165"/>
          </a:xfrm>
        </p:grpSpPr>
        <p:sp>
          <p:nvSpPr>
            <p:cNvPr id="60" name="圆角矩形 59"/>
            <p:cNvSpPr/>
            <p:nvPr/>
          </p:nvSpPr>
          <p:spPr>
            <a:xfrm>
              <a:off x="603196" y="3180076"/>
              <a:ext cx="1670727" cy="312165"/>
            </a:xfrm>
            <a:prstGeom prst="roundRect">
              <a:avLst/>
            </a:prstGeom>
            <a:solidFill>
              <a:srgbClr val="027ED2"/>
            </a:solidFill>
            <a:ln w="12700">
              <a:gradFill flip="none" rotWithShape="1">
                <a:gsLst>
                  <a:gs pos="0">
                    <a:schemeClr val="bg1">
                      <a:lumMod val="75000"/>
                    </a:schemeClr>
                  </a:gs>
                  <a:gs pos="100000">
                    <a:schemeClr val="bg1"/>
                  </a:gs>
                </a:gsLst>
                <a:lin ang="18900000" scaled="1"/>
                <a:tileRect/>
              </a:gradFill>
            </a:ln>
            <a:effectLst>
              <a:outerShdw blurRad="101600" dist="254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1" name="矩形 60"/>
            <p:cNvSpPr>
              <a:spLocks noChangeArrowheads="1"/>
            </p:cNvSpPr>
            <p:nvPr/>
          </p:nvSpPr>
          <p:spPr bwMode="auto">
            <a:xfrm>
              <a:off x="880677" y="3223695"/>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a:solidFill>
                    <a:schemeClr val="bg1"/>
                  </a:solidFill>
                  <a:latin typeface="微软雅黑" panose="020B0503020204020204" pitchFamily="34" charset="-122"/>
                  <a:ea typeface="微软雅黑" panose="020B0503020204020204" pitchFamily="34" charset="-122"/>
                </a:rPr>
                <a:t>结</a:t>
              </a:r>
              <a:r>
                <a:rPr lang="zh-CN" altLang="en-US" sz="1900" b="1" cap="all" dirty="0" smtClean="0">
                  <a:solidFill>
                    <a:schemeClr val="bg1"/>
                  </a:solidFill>
                  <a:latin typeface="微软雅黑" panose="020B0503020204020204" pitchFamily="34" charset="-122"/>
                  <a:ea typeface="微软雅黑" panose="020B0503020204020204" pitchFamily="34" charset="-122"/>
                </a:rPr>
                <a:t>构搭建</a:t>
              </a:r>
              <a:endParaRPr lang="en-US" altLang="zh-CN" sz="1900" b="1" cap="all" dirty="0">
                <a:solidFill>
                  <a:schemeClr val="bg1"/>
                </a:solidFill>
                <a:latin typeface="微软雅黑" panose="020B0503020204020204" pitchFamily="34" charset="-122"/>
                <a:ea typeface="微软雅黑" panose="020B0503020204020204" pitchFamily="34" charset="-122"/>
              </a:endParaRPr>
            </a:p>
          </p:txBody>
        </p:sp>
        <p:sp>
          <p:nvSpPr>
            <p:cNvPr id="62" name="任意多边形 61"/>
            <p:cNvSpPr/>
            <p:nvPr/>
          </p:nvSpPr>
          <p:spPr>
            <a:xfrm rot="13500000" flipH="1">
              <a:off x="2029342" y="3273324"/>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265" y="2766131"/>
            <a:ext cx="2700000" cy="360000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9820" y="2766131"/>
            <a:ext cx="2700000" cy="3600000"/>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4775" y="2774228"/>
            <a:ext cx="4799999" cy="3600000"/>
          </a:xfrm>
          <a:prstGeom prst="rect">
            <a:avLst/>
          </a:prstGeom>
        </p:spPr>
      </p:pic>
      <p:sp>
        <p:nvSpPr>
          <p:cNvPr id="7" name="页脚占位符 6"/>
          <p:cNvSpPr>
            <a:spLocks noGrp="1"/>
          </p:cNvSpPr>
          <p:nvPr>
            <p:ph type="ftr" sz="quarter" idx="11"/>
          </p:nvPr>
        </p:nvSpPr>
        <p:spPr/>
        <p:txBody>
          <a:bodyPr/>
          <a:lstStyle/>
          <a:p>
            <a:r>
              <a:rPr lang="zh-CN" altLang="en-US" smtClean="0"/>
              <a:t>创客教育普惠行动</a:t>
            </a:r>
            <a:endParaRPr lang="zh-CN" altLang="en-US"/>
          </a:p>
        </p:txBody>
      </p:sp>
    </p:spTree>
    <p:extLst>
      <p:ext uri="{BB962C8B-B14F-4D97-AF65-F5344CB8AC3E}">
        <p14:creationId xmlns:p14="http://schemas.microsoft.com/office/powerpoint/2010/main" val="926790982"/>
      </p:ext>
    </p:extLst>
  </p:cSld>
  <p:clrMapOvr>
    <a:masterClrMapping/>
  </p:clrMapOvr>
  <mc:AlternateContent xmlns:mc="http://schemas.openxmlformats.org/markup-compatibility/2006" xmlns:p14="http://schemas.microsoft.com/office/powerpoint/2010/main">
    <mc:Choice Requires="p14">
      <p:transition spd="slow" p14:dur="2000" advTm="9758"/>
    </mc:Choice>
    <mc:Fallback xmlns="">
      <p:transition spd="slow" advTm="9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childTnLst>
                          </p:cTn>
                        </p:par>
                        <p:par>
                          <p:cTn id="10" fill="hold">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
                                        </p:tgtEl>
                                        <p:attrNameLst>
                                          <p:attrName>ppt_y</p:attrName>
                                        </p:attrNameLst>
                                      </p:cBhvr>
                                      <p:tavLst>
                                        <p:tav tm="0">
                                          <p:val>
                                            <p:strVal val="#ppt_y"/>
                                          </p:val>
                                        </p:tav>
                                        <p:tav tm="100000">
                                          <p:val>
                                            <p:strVal val="#ppt_y"/>
                                          </p:val>
                                        </p:tav>
                                      </p:tavLst>
                                    </p:anim>
                                    <p:anim calcmode="lin" valueType="num">
                                      <p:cBhvr>
                                        <p:cTn id="15"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
                                        </p:tgtEl>
                                      </p:cBhvr>
                                    </p:animEffect>
                                  </p:childTnLst>
                                </p:cTn>
                              </p:par>
                            </p:childTnLst>
                          </p:cTn>
                        </p:par>
                        <p:par>
                          <p:cTn id="18" fill="hold">
                            <p:stCondLst>
                              <p:cond delay="780"/>
                            </p:stCondLst>
                            <p:childTnLst>
                              <p:par>
                                <p:cTn id="19" presetID="53" presetClass="entr" presetSubtype="16"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par>
                          <p:cTn id="24" fill="hold">
                            <p:stCondLst>
                              <p:cond delay="1280"/>
                            </p:stCondLst>
                            <p:childTnLst>
                              <p:par>
                                <p:cTn id="25" presetID="53" presetClass="entr" presetSubtype="16"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p:cTn id="27" dur="500" fill="hold"/>
                                        <p:tgtEl>
                                          <p:spTgt spid="55"/>
                                        </p:tgtEl>
                                        <p:attrNameLst>
                                          <p:attrName>ppt_w</p:attrName>
                                        </p:attrNameLst>
                                      </p:cBhvr>
                                      <p:tavLst>
                                        <p:tav tm="0">
                                          <p:val>
                                            <p:fltVal val="0"/>
                                          </p:val>
                                        </p:tav>
                                        <p:tav tm="100000">
                                          <p:val>
                                            <p:strVal val="#ppt_w"/>
                                          </p:val>
                                        </p:tav>
                                      </p:tavLst>
                                    </p:anim>
                                    <p:anim calcmode="lin" valueType="num">
                                      <p:cBhvr>
                                        <p:cTn id="28" dur="500" fill="hold"/>
                                        <p:tgtEl>
                                          <p:spTgt spid="55"/>
                                        </p:tgtEl>
                                        <p:attrNameLst>
                                          <p:attrName>ppt_h</p:attrName>
                                        </p:attrNameLst>
                                      </p:cBhvr>
                                      <p:tavLst>
                                        <p:tav tm="0">
                                          <p:val>
                                            <p:fltVal val="0"/>
                                          </p:val>
                                        </p:tav>
                                        <p:tav tm="100000">
                                          <p:val>
                                            <p:strVal val="#ppt_h"/>
                                          </p:val>
                                        </p:tav>
                                      </p:tavLst>
                                    </p:anim>
                                    <p:animEffect transition="in" filter="fade">
                                      <p:cBhvr>
                                        <p:cTn id="2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TotalTime>
  <Words>3110</Words>
  <Application>Microsoft Office PowerPoint</Application>
  <PresentationFormat>宽屏</PresentationFormat>
  <Paragraphs>227</Paragraphs>
  <Slides>23</Slides>
  <Notes>23</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23</vt:i4>
      </vt:variant>
    </vt:vector>
  </HeadingPairs>
  <TitlesOfParts>
    <vt:vector size="30" baseType="lpstr">
      <vt:lpstr>宋体</vt:lpstr>
      <vt:lpstr>微软雅黑</vt:lpstr>
      <vt:lpstr>张海山锐线体2.0</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读书会</dc:title>
  <dc:creator>Administrator</dc:creator>
  <cp:lastModifiedBy>chen</cp:lastModifiedBy>
  <cp:revision>51</cp:revision>
  <dcterms:created xsi:type="dcterms:W3CDTF">2015-05-05T08:02:00Z</dcterms:created>
  <dcterms:modified xsi:type="dcterms:W3CDTF">2019-03-19T08:04:18Z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